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1"/>
  </p:notesMasterIdLst>
  <p:sldIdLst>
    <p:sldId id="258" r:id="rId3"/>
    <p:sldId id="326" r:id="rId4"/>
    <p:sldId id="323" r:id="rId5"/>
    <p:sldId id="339" r:id="rId6"/>
    <p:sldId id="336" r:id="rId7"/>
    <p:sldId id="341" r:id="rId8"/>
    <p:sldId id="342" r:id="rId9"/>
    <p:sldId id="343" r:id="rId10"/>
    <p:sldId id="344" r:id="rId11"/>
    <p:sldId id="345" r:id="rId12"/>
    <p:sldId id="291" r:id="rId13"/>
    <p:sldId id="353" r:id="rId14"/>
    <p:sldId id="346" r:id="rId15"/>
    <p:sldId id="350" r:id="rId16"/>
    <p:sldId id="352" r:id="rId17"/>
    <p:sldId id="337" r:id="rId18"/>
    <p:sldId id="340" r:id="rId19"/>
    <p:sldId id="355" r:id="rId20"/>
    <p:sldId id="347" r:id="rId21"/>
    <p:sldId id="358" r:id="rId22"/>
    <p:sldId id="359" r:id="rId23"/>
    <p:sldId id="360" r:id="rId24"/>
    <p:sldId id="361" r:id="rId25"/>
    <p:sldId id="362" r:id="rId26"/>
    <p:sldId id="363" r:id="rId27"/>
    <p:sldId id="364" r:id="rId28"/>
    <p:sldId id="365" r:id="rId29"/>
    <p:sldId id="3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5C8"/>
    <a:srgbClr val="011C42"/>
    <a:srgbClr val="3C454F"/>
    <a:srgbClr val="222222"/>
    <a:srgbClr val="39205A"/>
    <a:srgbClr val="5F0D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77" autoAdjust="0"/>
    <p:restoredTop sz="87448" autoAdjust="0"/>
  </p:normalViewPr>
  <p:slideViewPr>
    <p:cSldViewPr snapToGrid="0">
      <p:cViewPr>
        <p:scale>
          <a:sx n="40" d="100"/>
          <a:sy n="40" d="100"/>
        </p:scale>
        <p:origin x="907"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4F4E2-1D90-47DD-AA0F-103AFF1A0E40}" type="datetimeFigureOut">
              <a:rPr lang="en-US" smtClean="0"/>
              <a:t>10/30/2015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3DCE2-2FFA-4FEC-82C6-D7D7F9F031DB}" type="slidenum">
              <a:rPr lang="en-US" smtClean="0"/>
              <a:t>‹#›</a:t>
            </a:fld>
            <a:endParaRPr lang="en-US"/>
          </a:p>
        </p:txBody>
      </p:sp>
    </p:spTree>
    <p:extLst>
      <p:ext uri="{BB962C8B-B14F-4D97-AF65-F5344CB8AC3E}">
        <p14:creationId xmlns:p14="http://schemas.microsoft.com/office/powerpoint/2010/main" val="265741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49D10448-123D-40CD-9B8F-3E4AC027AA21}" type="slidenum">
              <a:rPr lang="en-US" altLang="en-US"/>
              <a:pPr/>
              <a:t>1</a:t>
            </a:fld>
            <a:endParaRPr lang="en-US" altLang="en-US"/>
          </a:p>
        </p:txBody>
      </p:sp>
      <p:sp>
        <p:nvSpPr>
          <p:cNvPr id="145410" name="Rectangle 2"/>
          <p:cNvSpPr>
            <a:spLocks noChangeArrowheads="1"/>
          </p:cNvSpPr>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1" name="Rectangle 3"/>
          <p:cNvSpPr>
            <a:spLocks noChangeArrowheads="1"/>
          </p:cNvSpPr>
          <p:nvPr/>
        </p:nvSpPr>
        <p:spPr bwMode="auto">
          <a:xfrm>
            <a:off x="388620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9" tIns="0" rIns="19049" bIns="0" anchor="b"/>
          <a:lstStyle/>
          <a:p>
            <a:pPr algn="r" eaLnBrk="0" hangingPunct="0"/>
            <a:r>
              <a:rPr lang="en-US" altLang="en-US" sz="1000" i="1"/>
              <a:t>1</a:t>
            </a:r>
          </a:p>
        </p:txBody>
      </p:sp>
      <p:sp>
        <p:nvSpPr>
          <p:cNvPr id="145412" name="Rectangle 4"/>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3" name="Rectangle 5"/>
          <p:cNvSpPr>
            <a:spLocks noChangeArrowheads="1"/>
          </p:cNvSpP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4" name="Rectangle 6"/>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145415" name="Rectangle 7"/>
          <p:cNvSpPr>
            <a:spLocks noGrp="1" noChangeArrowheads="1"/>
          </p:cNvSpPr>
          <p:nvPr>
            <p:ph type="body" idx="1"/>
          </p:nvPr>
        </p:nvSpPr>
        <p:spPr>
          <a:noFill/>
          <a:ln/>
        </p:spPr>
        <p:txBody>
          <a:bodyPr lIns="92069" tIns="46036" rIns="92069" bIns="46036"/>
          <a:lstStyle/>
          <a:p>
            <a:r>
              <a:rPr lang="en-US" altLang="en-US" sz="1800" i="1"/>
              <a:t>(This side sets the “mood” to think about change)</a:t>
            </a:r>
          </a:p>
        </p:txBody>
      </p:sp>
    </p:spTree>
    <p:extLst>
      <p:ext uri="{BB962C8B-B14F-4D97-AF65-F5344CB8AC3E}">
        <p14:creationId xmlns:p14="http://schemas.microsoft.com/office/powerpoint/2010/main" val="4185553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43DCE2-2FFA-4FEC-82C6-D7D7F9F031DB}" type="slidenum">
              <a:rPr lang="en-US" smtClean="0"/>
              <a:t>11</a:t>
            </a:fld>
            <a:endParaRPr lang="en-US"/>
          </a:p>
        </p:txBody>
      </p:sp>
    </p:spTree>
    <p:extLst>
      <p:ext uri="{BB962C8B-B14F-4D97-AF65-F5344CB8AC3E}">
        <p14:creationId xmlns:p14="http://schemas.microsoft.com/office/powerpoint/2010/main" val="268431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Microsoft Azure </a:t>
            </a:r>
            <a:r>
              <a:rPr lang="en-US" baseline="0" dirty="0" err="1" smtClean="0"/>
              <a:t>IoT</a:t>
            </a:r>
            <a:r>
              <a:rPr lang="en-US" baseline="0" dirty="0" smtClean="0"/>
              <a:t> Suite Preconfigured Solutions.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will focus on the Remote Monitoring solution. </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491AE8CF-25C5-47D8-B770-9703DC946C25}" type="datetime8">
              <a:rPr lang="en-US" smtClean="0">
                <a:solidFill>
                  <a:prstClr val="black"/>
                </a:solidFill>
              </a:rPr>
              <a:pPr>
                <a:defRPr/>
              </a:pPr>
              <a:t>10/30/2015 8:03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val="172221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You have now seen all of the individual parts of the Microsoft Azure </a:t>
            </a:r>
            <a:r>
              <a:rPr lang="en-US" sz="1200" kern="1200" baseline="0" dirty="0" err="1" smtClean="0">
                <a:solidFill>
                  <a:schemeClr val="tx1"/>
                </a:solidFill>
                <a:effectLst/>
                <a:latin typeface="+mn-lt"/>
                <a:ea typeface="+mn-ea"/>
                <a:cs typeface="+mn-cs"/>
              </a:rPr>
              <a:t>IoT</a:t>
            </a:r>
            <a:r>
              <a:rPr lang="en-US" sz="1200" kern="1200" baseline="0" dirty="0" smtClean="0">
                <a:solidFill>
                  <a:schemeClr val="tx1"/>
                </a:solidFill>
                <a:effectLst/>
                <a:latin typeface="+mn-lt"/>
                <a:ea typeface="+mn-ea"/>
                <a:cs typeface="+mn-cs"/>
              </a:rPr>
              <a:t> Suite and how they combine to create a simple but powerful preconfigured solution for </a:t>
            </a:r>
            <a:r>
              <a:rPr lang="en-US" sz="1200" kern="1200" baseline="0" dirty="0" err="1" smtClean="0">
                <a:solidFill>
                  <a:schemeClr val="tx1"/>
                </a:solidFill>
                <a:effectLst/>
                <a:latin typeface="+mn-lt"/>
                <a:ea typeface="+mn-ea"/>
                <a:cs typeface="+mn-cs"/>
              </a:rPr>
              <a:t>IoT</a:t>
            </a:r>
            <a:r>
              <a:rPr lang="en-US" sz="1200" kern="1200" baseline="0" dirty="0" smtClean="0">
                <a:solidFill>
                  <a:schemeClr val="tx1"/>
                </a:solidFill>
                <a:effectLst/>
                <a:latin typeface="+mn-lt"/>
                <a:ea typeface="+mn-ea"/>
                <a:cs typeface="+mn-cs"/>
              </a:rPr>
              <a:t> needs. </a:t>
            </a:r>
          </a:p>
          <a:p>
            <a:endParaRPr lang="en-US" sz="120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Summarize Azure </a:t>
            </a:r>
            <a:r>
              <a:rPr lang="en-US" sz="1200" b="1" kern="1200" baseline="0" dirty="0" err="1" smtClean="0">
                <a:solidFill>
                  <a:schemeClr val="tx1"/>
                </a:solidFill>
                <a:effectLst/>
                <a:latin typeface="+mn-lt"/>
                <a:ea typeface="+mn-ea"/>
                <a:cs typeface="+mn-cs"/>
              </a:rPr>
              <a:t>IoT</a:t>
            </a:r>
            <a:r>
              <a:rPr lang="en-US" sz="1200" b="1" kern="1200" baseline="0" dirty="0" smtClean="0">
                <a:solidFill>
                  <a:schemeClr val="tx1"/>
                </a:solidFill>
                <a:effectLst/>
                <a:latin typeface="+mn-lt"/>
                <a:ea typeface="+mn-ea"/>
                <a:cs typeface="+mn-cs"/>
              </a:rPr>
              <a:t> Suite</a:t>
            </a:r>
            <a:endParaRPr lang="en-US" sz="1200" b="0" kern="1200" baseline="0" dirty="0" smtClean="0">
              <a:solidFill>
                <a:schemeClr val="tx1"/>
              </a:solidFill>
              <a:effectLst/>
              <a:latin typeface="+mn-lt"/>
              <a:ea typeface="+mn-ea"/>
              <a:cs typeface="+mn-cs"/>
            </a:endParaRPr>
          </a:p>
          <a:p>
            <a:pPr marL="171450" indent="-171450">
              <a:buFontTx/>
              <a:buChar char="-"/>
            </a:pPr>
            <a:r>
              <a:rPr lang="en-US" sz="1200" b="0" kern="1200" baseline="0" dirty="0" smtClean="0">
                <a:solidFill>
                  <a:schemeClr val="tx1"/>
                </a:solidFill>
                <a:effectLst/>
                <a:latin typeface="+mn-lt"/>
                <a:ea typeface="+mn-ea"/>
                <a:cs typeface="+mn-cs"/>
              </a:rPr>
              <a:t>Connect and scale</a:t>
            </a:r>
          </a:p>
          <a:p>
            <a:pPr marL="171450" indent="-171450">
              <a:buFontTx/>
              <a:buChar char="-"/>
            </a:pPr>
            <a:r>
              <a:rPr lang="en-US" sz="1200" b="0" kern="1200" baseline="0" dirty="0" smtClean="0">
                <a:solidFill>
                  <a:schemeClr val="tx1"/>
                </a:solidFill>
                <a:effectLst/>
                <a:latin typeface="+mn-lt"/>
                <a:ea typeface="+mn-ea"/>
                <a:cs typeface="+mn-cs"/>
              </a:rPr>
              <a:t>Analyze and act</a:t>
            </a:r>
          </a:p>
          <a:p>
            <a:pPr marL="171450" indent="-171450">
              <a:buFontTx/>
              <a:buChar char="-"/>
            </a:pPr>
            <a:r>
              <a:rPr lang="en-US" sz="1200" b="0" kern="1200" baseline="0" dirty="0" smtClean="0">
                <a:solidFill>
                  <a:schemeClr val="tx1"/>
                </a:solidFill>
                <a:effectLst/>
                <a:latin typeface="+mn-lt"/>
                <a:ea typeface="+mn-ea"/>
                <a:cs typeface="+mn-cs"/>
              </a:rPr>
              <a:t>Integrate and transform</a:t>
            </a:r>
            <a:endParaRPr lang="en-US" sz="1200" b="1"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4186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The preconfigured solutions combine the shown Microsoft Azure products simply to achieve the above goals and requirements.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5853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How does it work? As mentioned; the solution is a combination of multiple back-end components. This architecture diagram shows the individual Microsoft products and services that are utilized.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Reference Architecture for Remote Monitoring solution, what products are used and why? -&gt;</a:t>
            </a:r>
          </a:p>
          <a:p>
            <a:pPr marL="0" indent="0">
              <a:buFont typeface="Arial" panose="020B0604020202020204" pitchFamily="34" charset="0"/>
              <a:buNone/>
            </a:pPr>
            <a:endParaRPr lang="en-US" baseline="0" dirty="0" smtClean="0"/>
          </a:p>
          <a:p>
            <a:pPr marL="171450" indent="-171450">
              <a:buFontTx/>
              <a:buChar char="-"/>
            </a:pPr>
            <a:r>
              <a:rPr lang="en-US" baseline="0" dirty="0" smtClean="0"/>
              <a:t>Provision simulated devices with a C# device emulator running </a:t>
            </a:r>
            <a:r>
              <a:rPr lang="en-US" baseline="0" dirty="0" err="1" smtClean="0"/>
              <a:t>.Net</a:t>
            </a:r>
            <a:r>
              <a:rPr lang="en-US" baseline="0" dirty="0" smtClean="0"/>
              <a:t>. Create agents for Linux, iOS, Android and other platforms with C and Java language support. </a:t>
            </a:r>
          </a:p>
          <a:p>
            <a:pPr marL="171450" indent="-171450">
              <a:buFontTx/>
              <a:buChar char="-"/>
            </a:pPr>
            <a:endParaRPr lang="en-US" baseline="0" dirty="0" smtClean="0"/>
          </a:p>
          <a:p>
            <a:pPr marL="171450" indent="-171450">
              <a:buFontTx/>
              <a:buChar char="-"/>
            </a:pPr>
            <a:r>
              <a:rPr lang="en-US" baseline="0" dirty="0" err="1" smtClean="0"/>
              <a:t>IoT</a:t>
            </a:r>
            <a:r>
              <a:rPr lang="en-US" baseline="0" dirty="0" smtClean="0"/>
              <a:t> Hub manages the two way communication between cloud and device and creates a secure command and control channel. </a:t>
            </a:r>
          </a:p>
          <a:p>
            <a:pPr marL="171450" indent="-171450">
              <a:buFontTx/>
              <a:buChar char="-"/>
            </a:pPr>
            <a:endParaRPr lang="en-US" baseline="0" dirty="0" smtClean="0"/>
          </a:p>
          <a:p>
            <a:pPr marL="171450" indent="-171450">
              <a:buFontTx/>
              <a:buChar char="-"/>
            </a:pPr>
            <a:r>
              <a:rPr lang="en-US" baseline="0" dirty="0" smtClean="0"/>
              <a:t>Azure Stream Analytics creates and manages jobs to recognize threshold values or detect alarm triggers, sending this information where it needs to be escalated. </a:t>
            </a:r>
          </a:p>
          <a:p>
            <a:pPr marL="171450" indent="-171450">
              <a:buFontTx/>
              <a:buChar char="-"/>
            </a:pPr>
            <a:endParaRPr lang="en-US" baseline="0" dirty="0" smtClean="0"/>
          </a:p>
          <a:p>
            <a:pPr marL="171450" indent="-171450">
              <a:buFontTx/>
              <a:buChar char="-"/>
            </a:pPr>
            <a:r>
              <a:rPr lang="en-US" baseline="0" dirty="0" smtClean="0"/>
              <a:t>Event Hub is queried by a web job running an event processor host to determine </a:t>
            </a:r>
            <a:r>
              <a:rPr lang="en-US" i="1" baseline="0" dirty="0" smtClean="0"/>
              <a:t>where</a:t>
            </a:r>
            <a:r>
              <a:rPr lang="en-US" i="0" baseline="0" dirty="0" smtClean="0"/>
              <a:t> and alarm or alert needs to be pushed – such as sending an alert to dashboard for a human operator to take action. </a:t>
            </a:r>
          </a:p>
          <a:p>
            <a:pPr marL="171450" indent="-171450">
              <a:buFontTx/>
              <a:buChar char="-"/>
            </a:pPr>
            <a:endParaRPr lang="en-US" i="0" baseline="0" dirty="0" smtClean="0"/>
          </a:p>
          <a:p>
            <a:pPr marL="171450" indent="-171450">
              <a:buFontTx/>
              <a:buChar char="-"/>
            </a:pPr>
            <a:r>
              <a:rPr lang="en-US" i="0" baseline="0" dirty="0" smtClean="0"/>
              <a:t>Logic Apps are used to create more complex work loads and integrate into line of business and other proprietary applications. </a:t>
            </a:r>
          </a:p>
          <a:p>
            <a:pPr marL="171450" indent="-171450">
              <a:buFontTx/>
              <a:buChar char="-"/>
            </a:pPr>
            <a:endParaRPr lang="en-US" i="0" baseline="0" dirty="0" smtClean="0"/>
          </a:p>
          <a:p>
            <a:pPr marL="171450" indent="-171450">
              <a:buFontTx/>
              <a:buChar char="-"/>
            </a:pPr>
            <a:r>
              <a:rPr lang="en-US" i="0" baseline="0" dirty="0" smtClean="0"/>
              <a:t>Document DB stores all the metadata and device properties for each connected device. </a:t>
            </a:r>
          </a:p>
          <a:p>
            <a:pPr marL="171450" indent="-171450">
              <a:buFontTx/>
              <a:buChar char="-"/>
            </a:pPr>
            <a:endParaRPr lang="en-US" i="0" baseline="0" dirty="0" smtClean="0"/>
          </a:p>
          <a:p>
            <a:pPr marL="171450" indent="-171450">
              <a:buFontTx/>
              <a:buChar char="-"/>
            </a:pPr>
            <a:r>
              <a:rPr lang="en-US" i="0" baseline="0" dirty="0" smtClean="0"/>
              <a:t>Blobs store telemetry information and telemetry data. Other tools such as Azure Machine Learning and </a:t>
            </a:r>
            <a:r>
              <a:rPr lang="en-US" i="0" baseline="0" dirty="0" err="1" smtClean="0"/>
              <a:t>PowerBI</a:t>
            </a:r>
            <a:r>
              <a:rPr lang="en-US" i="0" baseline="0" dirty="0" smtClean="0"/>
              <a:t> can access this information for data visualization or processing advanced analytics. </a:t>
            </a:r>
          </a:p>
          <a:p>
            <a:pPr marL="171450" indent="-171450">
              <a:buFontTx/>
              <a:buChar char="-"/>
            </a:pPr>
            <a:endParaRPr lang="en-US" i="0" baseline="0" dirty="0" smtClean="0"/>
          </a:p>
          <a:p>
            <a:pPr marL="171450" indent="-171450">
              <a:buFontTx/>
              <a:buChar char="-"/>
            </a:pPr>
            <a:r>
              <a:rPr lang="en-US" i="0" baseline="0" dirty="0" err="1" smtClean="0"/>
              <a:t>Webapp</a:t>
            </a:r>
            <a:r>
              <a:rPr lang="en-US" i="0" baseline="0" dirty="0" smtClean="0"/>
              <a:t> – Dashboard code is available in </a:t>
            </a:r>
            <a:r>
              <a:rPr lang="en-US" i="0" baseline="0" dirty="0" err="1" smtClean="0"/>
              <a:t>Github</a:t>
            </a:r>
            <a:r>
              <a:rPr lang="en-US" i="0" baseline="0" dirty="0" smtClean="0"/>
              <a:t> allowing it to be fully customized by the user to align with a scenario or be relevant for an enterprise application. </a:t>
            </a:r>
          </a:p>
          <a:p>
            <a:pPr marL="171450" indent="-171450">
              <a:buFontTx/>
              <a:buChar char="-"/>
            </a:pPr>
            <a:endParaRPr lang="en-US" i="0" baseline="0" dirty="0" smtClean="0"/>
          </a:p>
          <a:p>
            <a:pPr marL="171450" indent="-171450">
              <a:buFontTx/>
              <a:buChar char="-"/>
            </a:pPr>
            <a:r>
              <a:rPr lang="en-US" i="0" baseline="0" dirty="0" smtClean="0"/>
              <a:t>Azure Active Directory controls user ID’s and access, allowing the service to be shared with relevant decision makers within the business but restrict access to certain controls or devices. </a:t>
            </a:r>
          </a:p>
          <a:p>
            <a:pPr marL="171450" indent="-171450">
              <a:buFontTx/>
              <a:buChar char="-"/>
            </a:pPr>
            <a:endParaRPr lang="en-US" i="0" baseline="0" dirty="0" smtClean="0"/>
          </a:p>
          <a:p>
            <a:pPr marL="171450" indent="-171450">
              <a:buFontTx/>
              <a:buChar char="-"/>
            </a:pPr>
            <a:r>
              <a:rPr lang="en-US" i="0" baseline="0" dirty="0" err="1" smtClean="0"/>
              <a:t>PowerBI</a:t>
            </a:r>
            <a:r>
              <a:rPr lang="en-US" i="0" baseline="0" dirty="0" smtClean="0"/>
              <a:t> is used for both open-source embedded components within the dashboard and also for complex external analytics of trends and patterns across all stored data. </a:t>
            </a: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pPr defTabSz="932742">
              <a:defRPr/>
            </a:pPr>
            <a:fld id="{DBFE3E14-271A-4190-AAD9-CD1F1C3096AA}" type="slidenum">
              <a:rPr lang="en-US" smtClean="0">
                <a:solidFill>
                  <a:prstClr val="black"/>
                </a:solidFill>
                <a:latin typeface="Segoe UI" pitchFamily="34" charset="0"/>
              </a:rPr>
              <a:pPr defTabSz="932742">
                <a:defRPr/>
              </a:pPr>
              <a:t>17</a:t>
            </a:fld>
            <a:endParaRPr lang="en-US">
              <a:solidFill>
                <a:prstClr val="black"/>
              </a:solidFill>
              <a:latin typeface="Segoe UI" pitchFamily="34" charset="0"/>
            </a:endParaRPr>
          </a:p>
        </p:txBody>
      </p:sp>
    </p:spTree>
    <p:extLst>
      <p:ext uri="{BB962C8B-B14F-4D97-AF65-F5344CB8AC3E}">
        <p14:creationId xmlns:p14="http://schemas.microsoft.com/office/powerpoint/2010/main" val="924629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Microsoft Azure </a:t>
            </a:r>
            <a:r>
              <a:rPr lang="en-US" baseline="0" dirty="0" err="1" smtClean="0"/>
              <a:t>IoT</a:t>
            </a:r>
            <a:r>
              <a:rPr lang="en-US" baseline="0" dirty="0" smtClean="0"/>
              <a:t> Suite Preconfigured Solutions.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will focus on the Remote Monitoring solution. </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491AE8CF-25C5-47D8-B770-9703DC946C25}" type="datetime8">
              <a:rPr lang="en-US" smtClean="0">
                <a:solidFill>
                  <a:prstClr val="black"/>
                </a:solidFill>
              </a:rPr>
              <a:pPr>
                <a:defRPr/>
              </a:pPr>
              <a:t>10/30/2015 8:03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19</a:t>
            </a:fld>
            <a:endParaRPr lang="en-US" dirty="0">
              <a:solidFill>
                <a:prstClr val="black"/>
              </a:solidFill>
            </a:endParaRPr>
          </a:p>
        </p:txBody>
      </p:sp>
    </p:spTree>
    <p:extLst>
      <p:ext uri="{BB962C8B-B14F-4D97-AF65-F5344CB8AC3E}">
        <p14:creationId xmlns:p14="http://schemas.microsoft.com/office/powerpoint/2010/main" val="1626671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Microsoft Azure </a:t>
            </a:r>
            <a:r>
              <a:rPr lang="en-US" baseline="0" dirty="0" err="1" smtClean="0"/>
              <a:t>IoT</a:t>
            </a:r>
            <a:r>
              <a:rPr lang="en-US" baseline="0" dirty="0" smtClean="0"/>
              <a:t> Suite Preconfigured Solutions.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will focus on the Remote Monitoring solution. </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491AE8CF-25C5-47D8-B770-9703DC946C25}" type="datetime8">
              <a:rPr lang="en-US" smtClean="0">
                <a:solidFill>
                  <a:prstClr val="black"/>
                </a:solidFill>
              </a:rPr>
              <a:pPr>
                <a:defRPr/>
              </a:pPr>
              <a:t>10/30/2015 8:03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3973500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43DCE2-2FFA-4FEC-82C6-D7D7F9F031DB}" type="slidenum">
              <a:rPr lang="en-US" smtClean="0"/>
              <a:t>21</a:t>
            </a:fld>
            <a:endParaRPr lang="en-US"/>
          </a:p>
        </p:txBody>
      </p:sp>
    </p:spTree>
    <p:extLst>
      <p:ext uri="{BB962C8B-B14F-4D97-AF65-F5344CB8AC3E}">
        <p14:creationId xmlns:p14="http://schemas.microsoft.com/office/powerpoint/2010/main" val="3242940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43DCE2-2FFA-4FEC-82C6-D7D7F9F031DB}" type="slidenum">
              <a:rPr lang="en-US" smtClean="0"/>
              <a:t>22</a:t>
            </a:fld>
            <a:endParaRPr lang="en-US"/>
          </a:p>
        </p:txBody>
      </p:sp>
    </p:spTree>
    <p:extLst>
      <p:ext uri="{BB962C8B-B14F-4D97-AF65-F5344CB8AC3E}">
        <p14:creationId xmlns:p14="http://schemas.microsoft.com/office/powerpoint/2010/main" val="1260555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43DCE2-2FFA-4FEC-82C6-D7D7F9F031DB}" type="slidenum">
              <a:rPr lang="en-US" smtClean="0"/>
              <a:t>24</a:t>
            </a:fld>
            <a:endParaRPr lang="en-US"/>
          </a:p>
        </p:txBody>
      </p:sp>
    </p:spTree>
    <p:extLst>
      <p:ext uri="{BB962C8B-B14F-4D97-AF65-F5344CB8AC3E}">
        <p14:creationId xmlns:p14="http://schemas.microsoft.com/office/powerpoint/2010/main" val="24533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43DCE2-2FFA-4FEC-82C6-D7D7F9F031DB}" type="slidenum">
              <a:rPr lang="en-US" smtClean="0"/>
              <a:t>2</a:t>
            </a:fld>
            <a:endParaRPr lang="en-US"/>
          </a:p>
        </p:txBody>
      </p:sp>
    </p:spTree>
    <p:extLst>
      <p:ext uri="{BB962C8B-B14F-4D97-AF65-F5344CB8AC3E}">
        <p14:creationId xmlns:p14="http://schemas.microsoft.com/office/powerpoint/2010/main" val="2242928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43DCE2-2FFA-4FEC-82C6-D7D7F9F031DB}" type="slidenum">
              <a:rPr lang="en-US" smtClean="0"/>
              <a:t>25</a:t>
            </a:fld>
            <a:endParaRPr lang="en-US"/>
          </a:p>
        </p:txBody>
      </p:sp>
    </p:spTree>
    <p:extLst>
      <p:ext uri="{BB962C8B-B14F-4D97-AF65-F5344CB8AC3E}">
        <p14:creationId xmlns:p14="http://schemas.microsoft.com/office/powerpoint/2010/main" val="262065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Microsoft Azure </a:t>
            </a:r>
            <a:r>
              <a:rPr lang="en-US" baseline="0" dirty="0" err="1" smtClean="0"/>
              <a:t>IoT</a:t>
            </a:r>
            <a:r>
              <a:rPr lang="en-US" baseline="0" dirty="0" smtClean="0"/>
              <a:t> Suite Preconfigured Solutions.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will focus on the Remote Monitoring solution. </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491AE8CF-25C5-47D8-B770-9703DC946C25}" type="datetime8">
              <a:rPr lang="en-US" smtClean="0">
                <a:solidFill>
                  <a:prstClr val="black"/>
                </a:solidFill>
              </a:rPr>
              <a:pPr>
                <a:defRPr/>
              </a:pPr>
              <a:t>10/30/2015 8:03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a:t>
            </a:fld>
            <a:endParaRPr lang="en-US" dirty="0">
              <a:solidFill>
                <a:prstClr val="black"/>
              </a:solidFill>
            </a:endParaRPr>
          </a:p>
        </p:txBody>
      </p:sp>
    </p:spTree>
    <p:extLst>
      <p:ext uri="{BB962C8B-B14F-4D97-AF65-F5344CB8AC3E}">
        <p14:creationId xmlns:p14="http://schemas.microsoft.com/office/powerpoint/2010/main" val="3051003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aseline="0" dirty="0" smtClean="0"/>
              <a:t>Additional slide for </a:t>
            </a:r>
            <a:r>
              <a:rPr lang="en-US" baseline="0" dirty="0" err="1" smtClean="0"/>
              <a:t>IoT</a:t>
            </a:r>
            <a:r>
              <a:rPr lang="en-US" baseline="0" dirty="0" smtClean="0"/>
              <a:t> Hub.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165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aseline="0" dirty="0" smtClean="0"/>
              <a:t>Additional slide for </a:t>
            </a:r>
            <a:r>
              <a:rPr lang="en-US" baseline="0" dirty="0" err="1" smtClean="0"/>
              <a:t>IoT</a:t>
            </a:r>
            <a:r>
              <a:rPr lang="en-US" baseline="0" dirty="0" smtClean="0"/>
              <a:t> Hub.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503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aseline="0" dirty="0" smtClean="0"/>
              <a:t>Additional slide for </a:t>
            </a:r>
            <a:r>
              <a:rPr lang="en-US" baseline="0" dirty="0" err="1" smtClean="0"/>
              <a:t>IoT</a:t>
            </a:r>
            <a:r>
              <a:rPr lang="en-US" baseline="0" dirty="0" smtClean="0"/>
              <a:t> Hub.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7493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aseline="0" dirty="0" smtClean="0"/>
              <a:t>Additional slide for </a:t>
            </a:r>
            <a:r>
              <a:rPr lang="en-US" baseline="0" dirty="0" err="1" smtClean="0"/>
              <a:t>IoT</a:t>
            </a:r>
            <a:r>
              <a:rPr lang="en-US" baseline="0" dirty="0" smtClean="0"/>
              <a:t> Hub.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776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aseline="0" dirty="0" smtClean="0"/>
              <a:t>Additional slide for </a:t>
            </a:r>
            <a:r>
              <a:rPr lang="en-US" baseline="0" dirty="0" err="1" smtClean="0"/>
              <a:t>IoT</a:t>
            </a:r>
            <a:r>
              <a:rPr lang="en-US" baseline="0" dirty="0" smtClean="0"/>
              <a:t> Hub.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1639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Microsoft Azure </a:t>
            </a:r>
            <a:r>
              <a:rPr lang="en-US" baseline="0" dirty="0" err="1" smtClean="0"/>
              <a:t>IoT</a:t>
            </a:r>
            <a:r>
              <a:rPr lang="en-US" baseline="0" dirty="0" smtClean="0"/>
              <a:t> Suite Preconfigured Solutions.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will focus on the Remote Monitoring solution. </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491AE8CF-25C5-47D8-B770-9703DC946C25}" type="datetime8">
              <a:rPr lang="en-US" smtClean="0">
                <a:solidFill>
                  <a:prstClr val="black"/>
                </a:solidFill>
              </a:rPr>
              <a:pPr>
                <a:defRPr/>
              </a:pPr>
              <a:t>10/30/2015 8:03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10</a:t>
            </a:fld>
            <a:endParaRPr lang="en-US" dirty="0">
              <a:solidFill>
                <a:prstClr val="black"/>
              </a:solidFill>
            </a:endParaRPr>
          </a:p>
        </p:txBody>
      </p:sp>
    </p:spTree>
    <p:extLst>
      <p:ext uri="{BB962C8B-B14F-4D97-AF65-F5344CB8AC3E}">
        <p14:creationId xmlns:p14="http://schemas.microsoft.com/office/powerpoint/2010/main" val="3294628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76852B-9D62-452A-82D3-4252F551B0A2}" type="datetimeFigureOut">
              <a:rPr lang="en-US" smtClean="0"/>
              <a:t>10/30/2015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3176180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76852B-9D62-452A-82D3-4252F551B0A2}" type="datetimeFigureOut">
              <a:rPr lang="en-US" smtClean="0"/>
              <a:t>10/30/2015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661771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76852B-9D62-452A-82D3-4252F551B0A2}" type="datetimeFigureOut">
              <a:rPr lang="en-US" smtClean="0"/>
              <a:t>10/30/2015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2431053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p:nvSpPr>
        <p:spPr bwMode="auto">
          <a:xfrm rot="16200000">
            <a:off x="-159333" y="154447"/>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solidFill>
                <a:prstClr val="black"/>
              </a:soli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3" spc="-98" baseline="0">
                <a:solidFill>
                  <a:schemeClr val="bg1"/>
                </a:solidFill>
              </a:defRPr>
            </a:lvl1pPr>
          </a:lstStyle>
          <a:p>
            <a:r>
              <a:rPr lang="en-US" dirty="0" smtClean="0"/>
              <a:t>Presentation title </a:t>
            </a:r>
            <a:br>
              <a:rPr lang="en-US" dirty="0" smtClean="0"/>
            </a:br>
            <a:r>
              <a:rPr lang="en-US" dirty="0" smtClean="0"/>
              <a:t>goes here</a:t>
            </a:r>
            <a:endParaRPr lang="en-US" dirty="0"/>
          </a:p>
        </p:txBody>
      </p:sp>
      <p:sp>
        <p:nvSpPr>
          <p:cNvPr id="3" name="Text Placeholder 2"/>
          <p:cNvSpPr>
            <a:spLocks noGrp="1"/>
          </p:cNvSpPr>
          <p:nvPr>
            <p:ph type="body" sz="quarter" idx="14" hasCustomPrompt="1"/>
          </p:nvPr>
        </p:nvSpPr>
        <p:spPr bwMode="auto">
          <a:xfrm>
            <a:off x="267684" y="4795386"/>
            <a:ext cx="7172955" cy="1220610"/>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p>
          <a:p>
            <a:pPr lvl="0"/>
            <a:r>
              <a:rPr lang="en-US" dirty="0" smtClean="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80" indent="-336080" algn="r">
              <a:buNone/>
              <a:defRPr lang="en-US" sz="1765" dirty="0" smtClean="0">
                <a:solidFill>
                  <a:schemeClr val="bg1"/>
                </a:solidFill>
                <a:latin typeface="+mn-lt"/>
              </a:defRPr>
            </a:lvl1pPr>
          </a:lstStyle>
          <a:p>
            <a:pPr marL="0" lvl="0" indent="0"/>
            <a:r>
              <a:rPr lang="en-US" dirty="0" smtClean="0"/>
              <a:t>Insert Session Code Here</a:t>
            </a:r>
          </a:p>
        </p:txBody>
      </p:sp>
    </p:spTree>
    <p:extLst>
      <p:ext uri="{BB962C8B-B14F-4D97-AF65-F5344CB8AC3E}">
        <p14:creationId xmlns:p14="http://schemas.microsoft.com/office/powerpoint/2010/main" val="3292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p:nvSpPr>
        <p:spPr bwMode="auto">
          <a:xfrm>
            <a:off x="269239" y="2974354"/>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smtClean="0"/>
              <a:t>Presentation title </a:t>
            </a:r>
            <a:br>
              <a:rPr lang="en-US" dirty="0" smtClean="0"/>
            </a:br>
            <a:r>
              <a:rPr lang="en-US" dirty="0" smtClean="0"/>
              <a:t>goes here</a:t>
            </a:r>
            <a:endParaRPr lang="en-US" dirty="0"/>
          </a:p>
        </p:txBody>
      </p:sp>
      <p:sp>
        <p:nvSpPr>
          <p:cNvPr id="5" name="Text Placeholder 4"/>
          <p:cNvSpPr>
            <a:spLocks noGrp="1"/>
          </p:cNvSpPr>
          <p:nvPr>
            <p:ph type="body" sz="quarter" idx="12" hasCustomPrompt="1"/>
          </p:nvPr>
        </p:nvSpPr>
        <p:spPr>
          <a:xfrm>
            <a:off x="269302" y="4775113"/>
            <a:ext cx="7171337" cy="1239568"/>
          </a:xfrm>
          <a:noFill/>
        </p:spPr>
        <p:txBody>
          <a:bodyPr lIns="146304" tIns="109728" rIns="146304" bIns="109728">
            <a:noAutofit/>
          </a:bodyPr>
          <a:lstStyle>
            <a:lvl1pPr marL="0" indent="0">
              <a:spcBef>
                <a:spcPts val="0"/>
              </a:spcBef>
              <a:buNone/>
              <a:defRPr sz="3136" b="0" spc="0" baseline="0">
                <a:gradFill>
                  <a:gsLst>
                    <a:gs pos="100000">
                      <a:schemeClr val="bg1"/>
                    </a:gs>
                    <a:gs pos="0">
                      <a:schemeClr val="bg1"/>
                    </a:gs>
                  </a:gsLst>
                  <a:lin ang="5400000" scaled="0"/>
                </a:gradFill>
                <a:latin typeface="+mj-lt"/>
              </a:defRPr>
            </a:lvl1pPr>
          </a:lstStyle>
          <a:p>
            <a:pPr lvl="0"/>
            <a:r>
              <a:rPr lang="en-US" dirty="0" smtClean="0"/>
              <a:t>Speaker Name</a:t>
            </a:r>
          </a:p>
          <a:p>
            <a:pPr lvl="0"/>
            <a:r>
              <a:rPr lang="en-US" dirty="0" smtClean="0"/>
              <a:t>Title</a:t>
            </a:r>
          </a:p>
        </p:txBody>
      </p:sp>
      <p:sp>
        <p:nvSpPr>
          <p:cNvPr id="3" name="Text Placeholder 2"/>
          <p:cNvSpPr>
            <a:spLocks noGrp="1"/>
          </p:cNvSpPr>
          <p:nvPr>
            <p:ph type="body" sz="quarter" idx="13" hasCustomPrompt="1"/>
          </p:nvPr>
        </p:nvSpPr>
        <p:spPr>
          <a:xfrm>
            <a:off x="276398" y="6021842"/>
            <a:ext cx="7164240" cy="537931"/>
          </a:xfrm>
        </p:spPr>
        <p:txBody>
          <a:bodyPr vert="horz" wrap="square" lIns="182880" tIns="146304" rIns="182880" bIns="146304" rtlCol="0">
            <a:noAutofit/>
          </a:bodyPr>
          <a:lstStyle>
            <a:lvl1pPr marL="336080" indent="-336080"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smtClean="0"/>
              <a:t>Insert Session Code Here</a:t>
            </a:r>
            <a:endParaRPr lang="en-US" dirty="0"/>
          </a:p>
        </p:txBody>
      </p:sp>
    </p:spTree>
    <p:extLst>
      <p:ext uri="{BB962C8B-B14F-4D97-AF65-F5344CB8AC3E}">
        <p14:creationId xmlns:p14="http://schemas.microsoft.com/office/powerpoint/2010/main" val="521832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1"/>
          </a:xfrm>
          <a:prstGeom prst="rect">
            <a:avLst/>
          </a:prstGeom>
        </p:spPr>
      </p:pic>
      <p:sp>
        <p:nvSpPr>
          <p:cNvPr id="6" name="Rectangle 5"/>
          <p:cNvSpPr/>
          <p:nvPr/>
        </p:nvSpPr>
        <p:spPr bwMode="auto">
          <a:xfrm>
            <a:off x="4751363" y="1186357"/>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7"/>
            <a:ext cx="7171399" cy="2706373"/>
          </a:xfrm>
          <a:noFill/>
        </p:spPr>
        <p:txBody>
          <a:bodyPr wrap="square" tIns="91440" bIns="91440" anchor="t" anchorCtr="0">
            <a:no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68253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p:nvSpPr>
        <p:spPr bwMode="auto">
          <a:xfrm>
            <a:off x="4751363" y="1186357"/>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201815"/>
            <a:ext cx="7171399" cy="4484025"/>
          </a:xfrm>
          <a:noFill/>
        </p:spPr>
        <p:txBody>
          <a:bodyPr wrap="square" tIns="91440" bIns="91440" anchor="t" anchorCtr="0">
            <a:noAutofit/>
          </a:bodyPr>
          <a:lstStyle>
            <a:lvl1pPr>
              <a:defRPr lang="en-US" sz="7056"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14645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4817198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552593"/>
            <a:ext cx="11653523" cy="1985641"/>
          </a:xfrm>
        </p:spPr>
        <p:txBody>
          <a:bodyPr/>
          <a:lstStyle>
            <a:lvl1pPr marL="0" indent="0">
              <a:buNone/>
              <a:defRPr>
                <a:solidFill>
                  <a:schemeClr val="accent4"/>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6730438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675488" cy="899665"/>
          </a:xfrm>
        </p:spPr>
        <p:txBody>
          <a:bodyPr/>
          <a:lstStyle>
            <a:lvl1pPr>
              <a:defRPr>
                <a:solidFill>
                  <a:schemeClr val="tx1"/>
                </a:solidFill>
              </a:defRPr>
            </a:lvl1pPr>
          </a:lstStyle>
          <a:p>
            <a:r>
              <a:rPr lang="en-US" dirty="0" smtClean="0"/>
              <a:t>Click to edit Master title</a:t>
            </a:r>
            <a:endParaRPr lang="en-US" dirty="0"/>
          </a:p>
        </p:txBody>
      </p:sp>
      <p:sp>
        <p:nvSpPr>
          <p:cNvPr id="6" name="Text Placeholder 5"/>
          <p:cNvSpPr>
            <a:spLocks noGrp="1"/>
          </p:cNvSpPr>
          <p:nvPr>
            <p:ph type="body" sz="quarter" idx="10"/>
          </p:nvPr>
        </p:nvSpPr>
        <p:spPr>
          <a:xfrm>
            <a:off x="269240" y="2993115"/>
            <a:ext cx="5674360" cy="884922"/>
          </a:xfrm>
        </p:spPr>
        <p:txBody>
          <a:bodyPr vert="horz" wrap="square" lIns="146304" tIns="91440" rIns="146304" bIns="91440" rtlCol="0" anchor="ctr">
            <a:spAutoFit/>
          </a:bodyPr>
          <a:lstStyle>
            <a:lvl1pPr>
              <a:defRPr lang="en-US" sz="2856" dirty="0" smtClean="0">
                <a:solidFill>
                  <a:prstClr val="white"/>
                </a:solidFill>
                <a:latin typeface="Segoe UI Light"/>
              </a:defRPr>
            </a:lvl1pPr>
            <a:lvl2pPr>
              <a:defRPr lang="en-US" sz="1800" dirty="0" smtClean="0">
                <a:solidFill>
                  <a:schemeClr val="tx1"/>
                </a:solidFill>
              </a:defRPr>
            </a:lvl2pPr>
            <a:lvl3pPr>
              <a:defRPr lang="en-US" sz="2856" dirty="0" smtClean="0">
                <a:solidFill>
                  <a:prstClr val="white"/>
                </a:solidFill>
                <a:latin typeface="Segoe UI Light"/>
              </a:defRPr>
            </a:lvl3pPr>
            <a:lvl4pPr>
              <a:defRPr lang="en-US" sz="1400" dirty="0" smtClean="0">
                <a:solidFill>
                  <a:schemeClr val="bg1">
                    <a:lumMod val="85000"/>
                  </a:schemeClr>
                </a:solidFill>
              </a:defRPr>
            </a:lvl4pPr>
            <a:lvl5pPr>
              <a:defRPr lang="en-US" sz="1400" dirty="0">
                <a:solidFill>
                  <a:schemeClr val="bg1">
                    <a:lumMod val="85000"/>
                  </a:schemeClr>
                </a:solidFill>
              </a:defRPr>
            </a:lvl5pPr>
          </a:lstStyle>
          <a:p>
            <a:pPr marL="0" lvl="0" indent="0">
              <a:buClr>
                <a:srgbClr val="B4A0FF"/>
              </a:buClr>
              <a:buFont typeface="Webdings" panose="05030102010509060703" pitchFamily="18" charset="2"/>
              <a:buChar char="4"/>
            </a:pPr>
            <a:r>
              <a:rPr lang="en-US" dirty="0" smtClean="0"/>
              <a:t>Edit Master text styles</a:t>
            </a:r>
          </a:p>
          <a:p>
            <a:pPr marL="569913" lvl="1" indent="0">
              <a:buNone/>
            </a:pPr>
            <a:r>
              <a:rPr lang="en-US" dirty="0" smtClean="0"/>
              <a:t>Second level</a:t>
            </a:r>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1712390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9224384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76852B-9D62-452A-82D3-4252F551B0A2}" type="datetimeFigureOut">
              <a:rPr lang="en-US" smtClean="0"/>
              <a:t>10/30/2015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495755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52947801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401670007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Dark Band -side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4577398" cy="899665"/>
          </a:xfrm>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12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8865254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Tree>
    <p:extLst>
      <p:ext uri="{BB962C8B-B14F-4D97-AF65-F5344CB8AC3E}">
        <p14:creationId xmlns:p14="http://schemas.microsoft.com/office/powerpoint/2010/main" val="85597024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
        <p:nvSpPr>
          <p:cNvPr id="7" name="Text Placeholder 3"/>
          <p:cNvSpPr>
            <a:spLocks noGrp="1"/>
          </p:cNvSpPr>
          <p:nvPr>
            <p:ph type="body" sz="quarter" idx="11"/>
          </p:nvPr>
        </p:nvSpPr>
        <p:spPr>
          <a:xfrm>
            <a:off x="274637" y="3644677"/>
            <a:ext cx="5713207"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165856459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ark band + sub ">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7" name="Text Placeholder 3"/>
          <p:cNvSpPr>
            <a:spLocks noGrp="1"/>
          </p:cNvSpPr>
          <p:nvPr>
            <p:ph type="body" sz="quarter" idx="11"/>
          </p:nvPr>
        </p:nvSpPr>
        <p:spPr>
          <a:xfrm>
            <a:off x="274637" y="1646593"/>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37146778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lines_Dark band">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7" name="Text Placeholder 3"/>
          <p:cNvSpPr>
            <a:spLocks noGrp="1"/>
          </p:cNvSpPr>
          <p:nvPr>
            <p:ph type="body" sz="quarter" idx="11"/>
          </p:nvPr>
        </p:nvSpPr>
        <p:spPr>
          <a:xfrm>
            <a:off x="274637" y="1975777"/>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100250950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ARK BAND - side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
        <p:nvSpPr>
          <p:cNvPr id="4" name="Text Placeholder 3"/>
          <p:cNvSpPr>
            <a:spLocks noGrp="1"/>
          </p:cNvSpPr>
          <p:nvPr>
            <p:ph type="body" sz="quarter" idx="11"/>
          </p:nvPr>
        </p:nvSpPr>
        <p:spPr>
          <a:xfrm>
            <a:off x="274638" y="2057400"/>
            <a:ext cx="5486400" cy="1631216"/>
          </a:xfrm>
        </p:spPr>
        <p:txBody>
          <a:bodyPr/>
          <a:lstStyle>
            <a:lvl1pPr marL="0" indent="0">
              <a:buFontTx/>
              <a:buNone/>
              <a:defRPr sz="3600">
                <a:solidFill>
                  <a:srgbClr val="00BCF2"/>
                </a:solidFill>
              </a:defRPr>
            </a:lvl1pPr>
            <a:lvl2pPr marL="0" indent="0">
              <a:buFontTx/>
              <a:buNone/>
              <a:defRPr sz="1600">
                <a:solidFill>
                  <a:schemeClr val="tx1"/>
                </a:solidFill>
              </a:defRPr>
            </a:lvl2pPr>
            <a:lvl3pPr marL="0" indent="0">
              <a:buFontTx/>
              <a:buNone/>
              <a:defRPr sz="1400">
                <a:solidFill>
                  <a:schemeClr val="tx1"/>
                </a:solidFill>
              </a:defRPr>
            </a:lvl3pPr>
            <a:lvl4pPr marL="0" indent="0">
              <a:buFontTx/>
              <a:buNone/>
              <a:defRPr sz="1200">
                <a:solidFill>
                  <a:schemeClr val="tx1"/>
                </a:solidFill>
              </a:defRPr>
            </a:lvl4pPr>
            <a:lvl5pPr marL="0" indent="0">
              <a:buFontTx/>
              <a:buNone/>
              <a:defRPr sz="1200">
                <a:solidFill>
                  <a:schemeClr val="tx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0028032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62179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346338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830485"/>
            <a:ext cx="11653523" cy="1778949"/>
          </a:xfrm>
        </p:spPr>
        <p:txBody>
          <a:bodyPr vert="horz" wrap="square" lIns="146304" tIns="91440" rIns="146304" bIns="91440" rtlCol="0" anchor="t" anchorCtr="0">
            <a:spAutoFit/>
          </a:bodyPr>
          <a:lstStyle>
            <a:lvl1pPr marL="0" indent="457200">
              <a:defRPr lang="en-US" sz="3200" dirty="0" smtClean="0">
                <a:solidFill>
                  <a:prstClr val="white"/>
                </a:solidFill>
                <a:latin typeface="Segoe UI Light"/>
              </a:defRPr>
            </a:lvl1pPr>
            <a:lvl2pPr marL="338138" indent="231775">
              <a:defRPr lang="en-US" sz="2000" dirty="0" smtClean="0">
                <a:solidFill>
                  <a:schemeClr val="tx1"/>
                </a:solidFill>
                <a:latin typeface="+mn-lt"/>
              </a:defRPr>
            </a:lvl2pPr>
            <a:lvl3pPr marL="795338" indent="0">
              <a:buNone/>
              <a:defRPr lang="en-US" sz="2000" dirty="0" smtClean="0">
                <a:solidFill>
                  <a:schemeClr val="tx1"/>
                </a:solidFill>
                <a:latin typeface="+mn-lt"/>
              </a:defRPr>
            </a:lvl3pPr>
            <a:lvl4pPr>
              <a:defRPr lang="en-US" sz="1400" dirty="0" smtClean="0">
                <a:solidFill>
                  <a:schemeClr val="tx1"/>
                </a:solidFill>
                <a:latin typeface="+mn-lt"/>
              </a:defRPr>
            </a:lvl4pPr>
            <a:lvl5pPr>
              <a:defRPr lang="en-US" sz="1400" dirty="0">
                <a:solidFill>
                  <a:schemeClr val="tx1"/>
                </a:solidFill>
                <a:latin typeface="+mn-lt"/>
              </a:defRPr>
            </a:lvl5pPr>
          </a:lstStyle>
          <a:p>
            <a:pPr marL="0" lvl="0" indent="0">
              <a:buClr>
                <a:srgbClr val="B4A0FF"/>
              </a:buClr>
              <a:buFont typeface="Webdings" panose="05030102010509060703" pitchFamily="18" charset="2"/>
              <a:buChar char="4"/>
            </a:pPr>
            <a:r>
              <a:rPr lang="en-US" dirty="0" smtClean="0"/>
              <a:t>Edit Master text styles</a:t>
            </a:r>
          </a:p>
          <a:p>
            <a:pPr marL="569913" lvl="1" indent="0">
              <a:buNone/>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Tree>
    <p:extLst>
      <p:ext uri="{BB962C8B-B14F-4D97-AF65-F5344CB8AC3E}">
        <p14:creationId xmlns:p14="http://schemas.microsoft.com/office/powerpoint/2010/main" val="28078639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76852B-9D62-452A-82D3-4252F551B0A2}" type="datetimeFigureOut">
              <a:rPr lang="en-US" smtClean="0"/>
              <a:t>10/30/2015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19338749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562100"/>
            <a:ext cx="6080760"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2" y="1562100"/>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191482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07869624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56533974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Layout">
    <p:bg>
      <p:bgPr>
        <a:solidFill>
          <a:srgbClr val="0216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0"/>
            <a:ext cx="9860674" cy="896553"/>
          </a:xfrm>
        </p:spPr>
        <p:txBody>
          <a:bodyPr/>
          <a:lstStyle>
            <a:lvl1pPr marL="278511" indent="-278511">
              <a:defRPr sz="5881" baseline="0">
                <a:solidFill>
                  <a:schemeClr val="tx1"/>
                </a:soli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solidFill>
                  <a:srgbClr val="B4A0FF"/>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smtClean="0"/>
              <a:t>Author’s Name</a:t>
            </a:r>
            <a:br>
              <a:rPr lang="en-US" dirty="0" smtClean="0"/>
            </a:br>
            <a:r>
              <a:rPr lang="en-US" dirty="0" smtClean="0"/>
              <a:t>Title</a:t>
            </a:r>
          </a:p>
        </p:txBody>
      </p:sp>
    </p:spTree>
    <p:extLst>
      <p:ext uri="{BB962C8B-B14F-4D97-AF65-F5344CB8AC3E}">
        <p14:creationId xmlns:p14="http://schemas.microsoft.com/office/powerpoint/2010/main" val="22202489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Layout-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4"/>
            <a:ext cx="9860674" cy="896553"/>
          </a:xfrm>
        </p:spPr>
        <p:txBody>
          <a:bodyPr/>
          <a:lstStyle>
            <a:lvl1pPr marL="169597" indent="-169597">
              <a:defRPr sz="5881" baseline="0">
                <a:gradFill>
                  <a:gsLst>
                    <a:gs pos="1250">
                      <a:schemeClr val="bg1"/>
                    </a:gs>
                    <a:gs pos="100000">
                      <a:schemeClr val="bg1"/>
                    </a:gs>
                  </a:gsLst>
                  <a:lin ang="5400000" scaled="0"/>
                </a:gradFill>
              </a:defRPr>
            </a:lvl1pPr>
          </a:lstStyle>
          <a:p>
            <a:r>
              <a:rPr lang="en-US" dirty="0" smtClean="0"/>
              <a:t>“Add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bg1"/>
                    </a:gs>
                    <a:gs pos="100000">
                      <a:schemeClr val="bg1"/>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smtClean="0"/>
              <a:t>Author’s Name</a:t>
            </a:r>
            <a:br>
              <a:rPr lang="en-US" dirty="0" smtClean="0"/>
            </a:br>
            <a:r>
              <a:rPr lang="en-US" dirty="0" smtClean="0"/>
              <a:t>Title</a:t>
            </a:r>
          </a:p>
        </p:txBody>
      </p:sp>
    </p:spTree>
    <p:extLst>
      <p:ext uri="{BB962C8B-B14F-4D97-AF65-F5344CB8AC3E}">
        <p14:creationId xmlns:p14="http://schemas.microsoft.com/office/powerpoint/2010/main" val="27819427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903" y="-7782"/>
            <a:ext cx="6112654" cy="6871859"/>
          </a:xfrm>
          <a:prstGeom prst="rect">
            <a:avLst/>
          </a:prstGeom>
        </p:spPr>
      </p:pic>
      <p:sp>
        <p:nvSpPr>
          <p:cNvPr id="5" name="Picture Placeholder 4"/>
          <p:cNvSpPr>
            <a:spLocks noGrp="1"/>
          </p:cNvSpPr>
          <p:nvPr>
            <p:ph type="pic" sz="quarter" idx="10"/>
          </p:nvPr>
        </p:nvSpPr>
        <p:spPr>
          <a:xfrm>
            <a:off x="6071100" y="1"/>
            <a:ext cx="6120900" cy="727700"/>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120114877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694640"/>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smtClean="0"/>
              <a:t>Click to edit Master title style</a:t>
            </a:r>
            <a:endParaRPr lang="en-US" dirty="0"/>
          </a:p>
        </p:txBody>
      </p:sp>
    </p:spTree>
    <p:extLst>
      <p:ext uri="{BB962C8B-B14F-4D97-AF65-F5344CB8AC3E}">
        <p14:creationId xmlns:p14="http://schemas.microsoft.com/office/powerpoint/2010/main" val="343554023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smtClean="0"/>
              <a:t>Click to edit Master title style</a:t>
            </a:r>
            <a:endParaRPr lang="en-US" dirty="0"/>
          </a:p>
        </p:txBody>
      </p:sp>
      <p:sp>
        <p:nvSpPr>
          <p:cNvPr id="3" name="Oval 2"/>
          <p:cNvSpPr/>
          <p:nvPr userDrawn="1"/>
        </p:nvSpPr>
        <p:spPr>
          <a:xfrm>
            <a:off x="6145020" y="1255636"/>
            <a:ext cx="4289737" cy="43323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defRPr/>
            </a:pPr>
            <a:endParaRPr lang="en-US" sz="1175" dirty="0" err="1">
              <a:solidFill>
                <a:prstClr val="white"/>
              </a:solidFill>
            </a:endParaRPr>
          </a:p>
        </p:txBody>
      </p:sp>
    </p:spTree>
    <p:extLst>
      <p:ext uri="{BB962C8B-B14F-4D97-AF65-F5344CB8AC3E}">
        <p14:creationId xmlns:p14="http://schemas.microsoft.com/office/powerpoint/2010/main" val="2227273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05613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376852B-9D62-452A-82D3-4252F551B0A2}" type="datetimeFigureOut">
              <a:rPr lang="en-US" smtClean="0"/>
              <a:t>10/30/2015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14163112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35181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3777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2015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59123903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stretch>
            <a:fillRect/>
          </a:stretch>
        </p:blipFill>
        <p:spPr bwMode="invGray">
          <a:xfrm>
            <a:off x="450206" y="3083652"/>
            <a:ext cx="3227129" cy="692059"/>
          </a:xfrm>
          <a:prstGeom prst="rect">
            <a:avLst/>
          </a:prstGeom>
        </p:spPr>
      </p:pic>
    </p:spTree>
    <p:extLst>
      <p:ext uri="{BB962C8B-B14F-4D97-AF65-F5344CB8AC3E}">
        <p14:creationId xmlns:p14="http://schemas.microsoft.com/office/powerpoint/2010/main" val="405682006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67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Rectangle 2"/>
          <p:cNvSpPr/>
          <p:nvPr/>
        </p:nvSpPr>
        <p:spPr bwMode="auto">
          <a:xfrm>
            <a:off x="508550" y="3575430"/>
            <a:ext cx="11192219" cy="3076192"/>
          </a:xfrm>
          <a:prstGeom prst="rect">
            <a:avLst/>
          </a:prstGeom>
          <a:gradFill>
            <a:gsLst>
              <a:gs pos="1500">
                <a:srgbClr val="8090A8"/>
              </a:gs>
              <a:gs pos="0">
                <a:srgbClr val="002050"/>
              </a:gs>
              <a:gs pos="100000">
                <a:schemeClr val="bg1">
                  <a:lumMod val="95000"/>
                </a:schemeClr>
              </a:gs>
              <a:gs pos="2000">
                <a:schemeClr val="bg1">
                  <a:lumMod val="95000"/>
                </a:schemeClr>
              </a:gs>
            </a:gsLst>
            <a:lin ang="16200000" scaled="1"/>
          </a:gra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endParaRPr lang="en-US" sz="1100" dirty="0">
              <a:solidFill>
                <a:srgbClr val="505050"/>
              </a:solidFill>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gradFill flip="none" rotWithShape="1">
            <a:gsLst>
              <a:gs pos="0">
                <a:srgbClr val="002050"/>
              </a:gs>
              <a:gs pos="97000">
                <a:schemeClr val="bg1"/>
              </a:gs>
              <a:gs pos="3000">
                <a:schemeClr val="bg1"/>
              </a:gs>
              <a:gs pos="100000">
                <a:srgbClr val="002060"/>
              </a:gs>
            </a:gsLst>
            <a:lin ang="16200000" scaled="1"/>
            <a:tileRect/>
          </a:gra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r>
              <a:rPr lang="en-US" sz="2400" dirty="0" smtClean="0">
                <a:solidFill>
                  <a:srgbClr val="505050"/>
                </a:solidFill>
                <a:cs typeface="Segoe UI Semibold" panose="020B0702040204020203" pitchFamily="34" charset="0"/>
              </a:rPr>
              <a:t> </a:t>
            </a:r>
            <a:endParaRPr lang="en-US" sz="2400" dirty="0">
              <a:solidFill>
                <a:srgbClr val="505050"/>
              </a:solidFill>
              <a:cs typeface="Segoe UI Semibold" panose="020B0702040204020203" pitchFamily="34" charset="0"/>
            </a:endParaRP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lgn="ctr">
              <a:defRPr/>
            </a:pPr>
            <a:endParaRPr lang="en-US" sz="2800" dirty="0">
              <a:solidFill>
                <a:srgbClr val="FFFFFF"/>
              </a:solidFill>
            </a:endParaRPr>
          </a:p>
        </p:txBody>
      </p:sp>
      <p:cxnSp>
        <p:nvCxnSpPr>
          <p:cNvPr id="59" name="Straight Connector 58"/>
          <p:cNvCxnSpPr/>
          <p:nvPr/>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defRPr/>
            </a:pPr>
            <a:endParaRPr lang="en-US" sz="2400" dirty="0">
              <a:solidFill>
                <a:srgbClr val="5B6770"/>
              </a:solidFill>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smtClean="0"/>
              <a:t>1</a:t>
            </a:r>
            <a:endParaRPr lang="en-US" dirty="0"/>
          </a:p>
        </p:txBody>
      </p:sp>
      <p:sp>
        <p:nvSpPr>
          <p:cNvPr id="67" name="Text Placeholder 66"/>
          <p:cNvSpPr>
            <a:spLocks noGrp="1"/>
          </p:cNvSpPr>
          <p:nvPr>
            <p:ph type="body" sz="quarter" idx="11"/>
          </p:nvPr>
        </p:nvSpPr>
        <p:spPr>
          <a:xfrm>
            <a:off x="2476500" y="2225483"/>
            <a:ext cx="2659303" cy="886397"/>
          </a:xfrm>
        </p:spPr>
        <p:txBody>
          <a:bodyPr lIns="0" tIns="0" rIns="0" bIns="0" anchor="ctr"/>
          <a:lstStyle>
            <a:lvl1pPr marL="0" indent="0">
              <a:buNone/>
              <a:defRPr sz="3200"/>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8" name="Text Placeholder 66"/>
          <p:cNvSpPr>
            <a:spLocks noGrp="1"/>
          </p:cNvSpPr>
          <p:nvPr>
            <p:ph type="body" sz="quarter" idx="12"/>
          </p:nvPr>
        </p:nvSpPr>
        <p:spPr>
          <a:xfrm>
            <a:off x="5455754" y="2530182"/>
            <a:ext cx="5996440" cy="276999"/>
          </a:xfrm>
        </p:spPr>
        <p:txBody>
          <a:bodyPr lIns="0" tIns="0" rIns="0" bIns="0" anchor="ctr"/>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9" name="Text Placeholder 7"/>
          <p:cNvSpPr>
            <a:spLocks noGrp="1"/>
          </p:cNvSpPr>
          <p:nvPr>
            <p:ph type="body" sz="quarter" idx="13"/>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Tree>
    <p:extLst>
      <p:ext uri="{BB962C8B-B14F-4D97-AF65-F5344CB8AC3E}">
        <p14:creationId xmlns:p14="http://schemas.microsoft.com/office/powerpoint/2010/main" val="16272955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Rectangle 2"/>
          <p:cNvSpPr/>
          <p:nvPr/>
        </p:nvSpPr>
        <p:spPr bwMode="auto">
          <a:xfrm>
            <a:off x="508550" y="3575430"/>
            <a:ext cx="11192219" cy="3076192"/>
          </a:xfrm>
          <a:prstGeom prst="rect">
            <a:avLst/>
          </a:prstGeom>
          <a:solidFill>
            <a:schemeClr val="bg1"/>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endParaRPr lang="en-US" sz="1100" dirty="0">
              <a:solidFill>
                <a:srgbClr val="505050"/>
              </a:solidFill>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r>
              <a:rPr lang="en-US" sz="2400" dirty="0" smtClean="0">
                <a:solidFill>
                  <a:srgbClr val="505050"/>
                </a:solidFill>
                <a:cs typeface="Segoe UI Semibold" panose="020B0702040204020203" pitchFamily="34" charset="0"/>
              </a:rPr>
              <a:t> </a:t>
            </a:r>
            <a:endParaRPr lang="en-US" sz="2400" dirty="0">
              <a:solidFill>
                <a:srgbClr val="505050"/>
              </a:solidFill>
              <a:cs typeface="Segoe UI Semibold" panose="020B0702040204020203" pitchFamily="34" charset="0"/>
            </a:endParaRP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lgn="ctr">
              <a:defRPr/>
            </a:pPr>
            <a:endParaRPr lang="en-US" sz="2800" dirty="0">
              <a:solidFill>
                <a:srgbClr val="FFFFFF"/>
              </a:solidFill>
            </a:endParaRPr>
          </a:p>
        </p:txBody>
      </p: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defRPr/>
            </a:pPr>
            <a:endParaRPr lang="en-US" sz="2400" dirty="0">
              <a:solidFill>
                <a:srgbClr val="5B6770"/>
              </a:solidFill>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smtClean="0"/>
              <a:t>1</a:t>
            </a:r>
            <a:endParaRPr lang="en-US" dirty="0"/>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8" name="Text Placeholder 66"/>
          <p:cNvSpPr>
            <a:spLocks noGrp="1"/>
          </p:cNvSpPr>
          <p:nvPr>
            <p:ph type="body" sz="quarter" idx="12"/>
          </p:nvPr>
        </p:nvSpPr>
        <p:spPr>
          <a:xfrm>
            <a:off x="2476500" y="2530182"/>
            <a:ext cx="8975694" cy="276999"/>
          </a:xfrm>
        </p:spPr>
        <p:txBody>
          <a:bodyPr lIns="0" tIns="0" rIns="0" bIns="0" anchor="t" anchorCtr="0"/>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Tree>
    <p:extLst>
      <p:ext uri="{BB962C8B-B14F-4D97-AF65-F5344CB8AC3E}">
        <p14:creationId xmlns:p14="http://schemas.microsoft.com/office/powerpoint/2010/main" val="305886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2069" b="12509"/>
          <a:stretch/>
        </p:blipFill>
        <p:spPr>
          <a:xfrm>
            <a:off x="-21771" y="0"/>
            <a:ext cx="12213161" cy="6836230"/>
          </a:xfrm>
          <a:prstGeom prst="rect">
            <a:avLst/>
          </a:prstGeom>
        </p:spPr>
      </p:pic>
      <p:sp>
        <p:nvSpPr>
          <p:cNvPr id="2" name="Title 1"/>
          <p:cNvSpPr>
            <a:spLocks noGrp="1"/>
          </p:cNvSpPr>
          <p:nvPr>
            <p:ph type="title"/>
          </p:nvPr>
        </p:nvSpPr>
        <p:spPr>
          <a:xfrm>
            <a:off x="268928" y="3012534"/>
            <a:ext cx="11541863" cy="899665"/>
          </a:xfrm>
        </p:spPr>
        <p:txBody>
          <a:bodyPr/>
          <a:lstStyle/>
          <a:p>
            <a:r>
              <a:rPr lang="en-US" dirty="0" smtClean="0"/>
              <a:t>Click to edit Master title style</a:t>
            </a:r>
            <a:endParaRPr lang="en-US" dirty="0"/>
          </a:p>
        </p:txBody>
      </p:sp>
      <p:sp>
        <p:nvSpPr>
          <p:cNvPr id="5" name="TextBox 4"/>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algn="ctr">
              <a:lnSpc>
                <a:spcPct val="90000"/>
              </a:lnSpc>
              <a:spcAft>
                <a:spcPts val="588"/>
              </a:spcAft>
              <a:defRPr/>
            </a:pPr>
            <a:r>
              <a:rPr lang="en-US" sz="1078" dirty="0" smtClean="0">
                <a:solidFill>
                  <a:srgbClr val="FFFFFF"/>
                </a:solidFill>
              </a:rPr>
              <a:t>MICROSOFT CONFIDENTIAL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161898253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 y="0"/>
            <a:ext cx="12190781"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TextBox 3"/>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algn="ctr">
              <a:lnSpc>
                <a:spcPct val="90000"/>
              </a:lnSpc>
              <a:spcAft>
                <a:spcPts val="588"/>
              </a:spcAft>
              <a:defRPr/>
            </a:pPr>
            <a:r>
              <a:rPr lang="en-US" sz="1078" dirty="0" smtClean="0">
                <a:solidFill>
                  <a:srgbClr val="FFFFFF"/>
                </a:solidFill>
              </a:rPr>
              <a:t>MICROSOFT CONFIDENTIAL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37797742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5"/>
            <a:ext cx="5378548" cy="1833707"/>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906180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376852B-9D62-452A-82D3-4252F551B0A2}" type="datetimeFigureOut">
              <a:rPr lang="en-US" smtClean="0"/>
              <a:t>10/30/2015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5211769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470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1494371"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3199176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defRPr/>
            </a:pPr>
            <a:r>
              <a:rPr lang="en-US" sz="2353" dirty="0">
                <a:solidFill>
                  <a:srgbClr val="FFFFFF"/>
                </a:solidFill>
                <a:latin typeface="Segoe UI Light"/>
              </a:rPr>
              <a:t>Feature</a:t>
            </a:r>
          </a:p>
        </p:txBody>
      </p:sp>
    </p:spTree>
    <p:extLst>
      <p:ext uri="{BB962C8B-B14F-4D97-AF65-F5344CB8AC3E}">
        <p14:creationId xmlns:p14="http://schemas.microsoft.com/office/powerpoint/2010/main" val="189443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85865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cSld name="End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69239" y="2980789"/>
            <a:ext cx="3575287" cy="765878"/>
          </a:xfrm>
          <a:prstGeom prst="rect">
            <a:avLst/>
          </a:prstGeom>
        </p:spPr>
      </p:pic>
      <p:sp>
        <p:nvSpPr>
          <p:cNvPr id="3" name="Text Box 3"/>
          <p:cNvSpPr txBox="1">
            <a:spLocks noChangeArrowheads="1"/>
          </p:cNvSpPr>
          <p:nvPr userDrawn="1"/>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defRPr/>
            </a:pPr>
            <a:r>
              <a:rPr lang="en-US" sz="686" dirty="0">
                <a:gradFill>
                  <a:gsLst>
                    <a:gs pos="11940">
                      <a:srgbClr val="FFFFFF"/>
                    </a:gs>
                    <a:gs pos="24000">
                      <a:srgbClr val="FFFFFF"/>
                    </a:gs>
                  </a:gsLst>
                  <a:lin ang="5400000" scaled="0"/>
                </a:gradFill>
                <a:cs typeface="Arial" charset="0"/>
              </a:rPr>
              <a:t>© 2014 Microsoft Corporation. All rights reserved. Microsoft, Windows, Windows Vista and other product names are or may be registered trademarks and/or trademarks in the U.S. and/or other countries.</a:t>
            </a:r>
          </a:p>
          <a:p>
            <a:pPr defTabSz="895888" eaLnBrk="0" hangingPunct="0">
              <a:defRPr/>
            </a:pPr>
            <a:r>
              <a:rPr lang="en-US" sz="686"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3280529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73" b="13223"/>
          <a:stretch/>
        </p:blipFill>
        <p:spPr>
          <a:xfrm>
            <a:off x="21771" y="-1"/>
            <a:ext cx="12169619" cy="6858001"/>
          </a:xfrm>
          <a:prstGeom prst="rect">
            <a:avLst/>
          </a:prstGeom>
        </p:spPr>
      </p:pic>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algn="ctr">
              <a:lnSpc>
                <a:spcPct val="90000"/>
              </a:lnSpc>
              <a:spcAft>
                <a:spcPts val="588"/>
              </a:spcAft>
              <a:defRPr/>
            </a:pPr>
            <a:r>
              <a:rPr lang="en-US" sz="1078" dirty="0" smtClean="0">
                <a:solidFill>
                  <a:srgbClr val="0070C0"/>
                </a:solidFill>
              </a:rPr>
              <a:t>MICROSOFT CONFIDENTIAL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106155882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376852B-9D62-452A-82D3-4252F551B0A2}" type="datetimeFigureOut">
              <a:rPr lang="en-US" smtClean="0"/>
              <a:t>10/30/2015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2061566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76852B-9D62-452A-82D3-4252F551B0A2}" type="datetimeFigureOut">
              <a:rPr lang="en-US" smtClean="0"/>
              <a:t>10/30/2015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3949304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6852B-9D62-452A-82D3-4252F551B0A2}" type="datetimeFigureOut">
              <a:rPr lang="en-US" smtClean="0"/>
              <a:t>10/30/2015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1476337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76852B-9D62-452A-82D3-4252F551B0A2}" type="datetimeFigureOut">
              <a:rPr lang="en-US" smtClean="0"/>
              <a:t>10/30/2015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1365338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76852B-9D62-452A-82D3-4252F551B0A2}" type="datetimeFigureOut">
              <a:rPr lang="en-US" smtClean="0"/>
              <a:t>10/30/2015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D54E9-1FE1-433F-8300-E87FF8A600AB}" type="slidenum">
              <a:rPr lang="en-US" smtClean="0"/>
              <a:t>‹#›</a:t>
            </a:fld>
            <a:endParaRPr lang="en-US"/>
          </a:p>
        </p:txBody>
      </p:sp>
    </p:spTree>
    <p:extLst>
      <p:ext uri="{BB962C8B-B14F-4D97-AF65-F5344CB8AC3E}">
        <p14:creationId xmlns:p14="http://schemas.microsoft.com/office/powerpoint/2010/main" val="2641076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6852B-9D62-452A-82D3-4252F551B0A2}" type="datetimeFigureOut">
              <a:rPr lang="en-US" smtClean="0"/>
              <a:t>10/30/2015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D54E9-1FE1-433F-8300-E87FF8A600AB}" type="slidenum">
              <a:rPr lang="en-US" smtClean="0"/>
              <a:t>‹#›</a:t>
            </a:fld>
            <a:endParaRPr lang="en-US"/>
          </a:p>
        </p:txBody>
      </p:sp>
    </p:spTree>
    <p:extLst>
      <p:ext uri="{BB962C8B-B14F-4D97-AF65-F5344CB8AC3E}">
        <p14:creationId xmlns:p14="http://schemas.microsoft.com/office/powerpoint/2010/main" val="456260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1559" y="1582468"/>
            <a:ext cx="11653521" cy="2052030"/>
          </a:xfrm>
          <a:prstGeom prst="rect">
            <a:avLst/>
          </a:prstGeom>
        </p:spPr>
        <p:txBody>
          <a:bodyPr vert="horz" wrap="square" lIns="146304" tIns="91440" rIns="146304" bIns="91440" rtlCol="0">
            <a:sp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4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263189541"/>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ts val="18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29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0.xml"/><Relationship Id="rId1" Type="http://schemas.openxmlformats.org/officeDocument/2006/relationships/tags" Target="../tags/tag1.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hyperlink" Target="http://ardrone2.parrot.com/" TargetMode="External"/><Relationship Id="rId2" Type="http://schemas.openxmlformats.org/officeDocument/2006/relationships/notesSlide" Target="../notesSlides/notesSlide17.xml"/><Relationship Id="rId1" Type="http://schemas.openxmlformats.org/officeDocument/2006/relationships/slideLayout" Target="../slideLayouts/slideLayout55.xml"/><Relationship Id="rId5" Type="http://schemas.openxmlformats.org/officeDocument/2006/relationships/image" Target="../media/image34.png"/><Relationship Id="rId4" Type="http://schemas.openxmlformats.org/officeDocument/2006/relationships/hyperlink" Target="http://www.parrot.com/es/productos/bebop-dron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tore.dji.com/phantom/phantom-3" TargetMode="External"/><Relationship Id="rId2" Type="http://schemas.openxmlformats.org/officeDocument/2006/relationships/notesSlide" Target="../notesSlides/notesSlide18.xml"/><Relationship Id="rId1" Type="http://schemas.openxmlformats.org/officeDocument/2006/relationships/slideLayout" Target="../slideLayouts/slideLayout55.xml"/><Relationship Id="rId5" Type="http://schemas.openxmlformats.org/officeDocument/2006/relationships/image" Target="../media/image32.png"/><Relationship Id="rId4" Type="http://schemas.openxmlformats.org/officeDocument/2006/relationships/hyperlink" Target="http://www.dji.com/product/inspire-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2.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5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55.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1.xml"/><Relationship Id="rId6" Type="http://schemas.openxmlformats.org/officeDocument/2006/relationships/image" Target="../media/image59.jp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33.png"/><Relationship Id="rId1" Type="http://schemas.openxmlformats.org/officeDocument/2006/relationships/slideLayout" Target="../slideLayouts/slideLayout4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3.png"/><Relationship Id="rId1" Type="http://schemas.openxmlformats.org/officeDocument/2006/relationships/slideLayout" Target="../slideLayouts/slideLayout41.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9.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387"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388" name="Rectangle 4"/>
          <p:cNvSpPr>
            <a:spLocks noGrp="1" noChangeArrowheads="1"/>
          </p:cNvSpPr>
          <p:nvPr>
            <p:ph type="ctrTitle"/>
          </p:nvPr>
        </p:nvSpPr>
        <p:spPr>
          <a:xfrm>
            <a:off x="1330219" y="1811885"/>
            <a:ext cx="9144001" cy="1882775"/>
          </a:xfrm>
          <a:noFill/>
          <a:ln/>
          <a:extLst>
            <a:ext uri="{909E8E84-426E-40DD-AFC4-6F175D3DCCD1}">
              <a14:hiddenFill xmlns:a14="http://schemas.microsoft.com/office/drawing/2010/main">
                <a:solidFill>
                  <a:srgbClr val="FFFF66"/>
                </a:solidFill>
              </a14:hiddenFill>
            </a:ext>
          </a:extLst>
        </p:spPr>
        <p:txBody>
          <a:bodyPr vert="horz" lIns="92075" tIns="46038" rIns="92075" bIns="46038" rtlCol="0" anchor="ctr">
            <a:normAutofit fontScale="90000"/>
          </a:bodyPr>
          <a:lstStyle/>
          <a:p>
            <a:r>
              <a:rPr lang="en-US" altLang="en-US" sz="3600" dirty="0">
                <a:solidFill>
                  <a:schemeClr val="bg1"/>
                </a:solidFill>
              </a:rPr>
              <a:t>“The trouble with the future is that it usually arrives before we’re ready for it</a:t>
            </a:r>
            <a:r>
              <a:rPr lang="en-US" altLang="en-US" sz="3600" dirty="0" smtClean="0">
                <a:solidFill>
                  <a:schemeClr val="bg1"/>
                </a:solidFill>
              </a:rPr>
              <a:t>.”</a:t>
            </a:r>
            <a:br>
              <a:rPr lang="en-US" altLang="en-US" sz="3600" dirty="0" smtClean="0">
                <a:solidFill>
                  <a:schemeClr val="bg1"/>
                </a:solidFill>
              </a:rPr>
            </a:br>
            <a:r>
              <a:rPr lang="en-US" altLang="en-US" sz="3600" dirty="0" smtClean="0">
                <a:solidFill>
                  <a:schemeClr val="bg1"/>
                </a:solidFill>
              </a:rPr>
              <a:t/>
            </a:r>
            <a:br>
              <a:rPr lang="en-US" altLang="en-US" sz="3600" dirty="0" smtClean="0">
                <a:solidFill>
                  <a:schemeClr val="bg1"/>
                </a:solidFill>
              </a:rPr>
            </a:br>
            <a:r>
              <a:rPr lang="en-US" altLang="en-US" sz="2800" dirty="0" smtClean="0">
                <a:solidFill>
                  <a:schemeClr val="bg1"/>
                </a:solidFill>
              </a:rPr>
              <a:t>Arnold </a:t>
            </a:r>
            <a:r>
              <a:rPr lang="en-US" altLang="en-US" sz="2800" dirty="0">
                <a:solidFill>
                  <a:schemeClr val="bg1"/>
                </a:solidFill>
              </a:rPr>
              <a:t>H. </a:t>
            </a:r>
            <a:r>
              <a:rPr lang="en-US" altLang="en-US" sz="2800" dirty="0" err="1" smtClean="0">
                <a:solidFill>
                  <a:schemeClr val="bg1"/>
                </a:solidFill>
              </a:rPr>
              <a:t>Glasow</a:t>
            </a:r>
            <a:endParaRPr lang="en-US" altLang="en-US" sz="2800" dirty="0">
              <a:solidFill>
                <a:schemeClr val="bg1"/>
              </a:solidFill>
            </a:endParaRPr>
          </a:p>
        </p:txBody>
      </p:sp>
      <p:sp>
        <p:nvSpPr>
          <p:cNvPr id="144391" name="Rectangle 7"/>
          <p:cNvSpPr>
            <a:spLocks noChangeArrowheads="1"/>
          </p:cNvSpPr>
          <p:nvPr/>
        </p:nvSpPr>
        <p:spPr bwMode="auto">
          <a:xfrm>
            <a:off x="17526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44392" name="Rectangle 8"/>
          <p:cNvSpPr>
            <a:spLocks noChangeArrowheads="1"/>
          </p:cNvSpPr>
          <p:nvPr/>
        </p:nvSpPr>
        <p:spPr bwMode="auto">
          <a:xfrm>
            <a:off x="4114800" y="6245225"/>
            <a:ext cx="3886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44393" name="Rectangle 9"/>
          <p:cNvSpPr>
            <a:spLocks noChangeArrowheads="1"/>
          </p:cNvSpPr>
          <p:nvPr/>
        </p:nvSpPr>
        <p:spPr bwMode="auto">
          <a:xfrm>
            <a:off x="8153400" y="6324600"/>
            <a:ext cx="2133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84DB447F-7397-41B5-9467-65A2E5D3EF7F}" type="slidenum">
              <a:rPr lang="en-US" altLang="en-US" sz="1400">
                <a:latin typeface="Arial" panose="020B0604020202020204" pitchFamily="34" charset="0"/>
              </a:rPr>
              <a:pPr algn="r"/>
              <a:t>1</a:t>
            </a:fld>
            <a:endParaRPr lang="en-US" altLang="en-US"/>
          </a:p>
        </p:txBody>
      </p:sp>
    </p:spTree>
    <p:extLst>
      <p:ext uri="{BB962C8B-B14F-4D97-AF65-F5344CB8AC3E}">
        <p14:creationId xmlns:p14="http://schemas.microsoft.com/office/powerpoint/2010/main" val="347209632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132195" y="1114425"/>
            <a:ext cx="4196275" cy="402513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129668" y="263680"/>
            <a:ext cx="4139465" cy="6280621"/>
          </a:xfrm>
        </p:spPr>
        <p:txBody>
          <a:bodyPr/>
          <a:lstStyle/>
          <a:p>
            <a:pPr lvl="0"/>
            <a:r>
              <a:rPr lang="en-US" dirty="0" smtClean="0"/>
              <a:t>   Calibrate</a:t>
            </a:r>
            <a:endParaRPr lang="en-US" dirty="0"/>
          </a:p>
        </p:txBody>
      </p:sp>
      <p:sp>
        <p:nvSpPr>
          <p:cNvPr id="22" name="Rectangle 21"/>
          <p:cNvSpPr/>
          <p:nvPr/>
        </p:nvSpPr>
        <p:spPr>
          <a:xfrm>
            <a:off x="6599767" y="3846028"/>
            <a:ext cx="3385966" cy="978729"/>
          </a:xfrm>
          <a:prstGeom prst="rect">
            <a:avLst/>
          </a:prstGeom>
        </p:spPr>
        <p:txBody>
          <a:bodyPr wrap="square">
            <a:spAutoFit/>
          </a:bodyPr>
          <a:lstStyle/>
          <a:p>
            <a:pPr algn="ctr" defTabSz="913652" fontAlgn="base">
              <a:lnSpc>
                <a:spcPct val="90000"/>
              </a:lnSpc>
              <a:spcBef>
                <a:spcPct val="0"/>
              </a:spcBef>
              <a:spcAft>
                <a:spcPct val="0"/>
              </a:spcAft>
              <a:defRPr/>
            </a:pPr>
            <a:r>
              <a:rPr lang="en-US" sz="3200" dirty="0" smtClean="0">
                <a:solidFill>
                  <a:prstClr val="white"/>
                </a:solidFill>
                <a:latin typeface="Segoe UI Light"/>
                <a:ea typeface="Segoe UI" pitchFamily="34" charset="0"/>
                <a:cs typeface="Segoe UI" pitchFamily="34" charset="0"/>
              </a:rPr>
              <a:t>Programming Drones</a:t>
            </a:r>
            <a:endParaRPr lang="en-US" sz="2745" dirty="0" smtClean="0">
              <a:solidFill>
                <a:prstClr val="white"/>
              </a:solidFill>
              <a:latin typeface="Segoe UI Light"/>
              <a:ea typeface="Segoe UI" pitchFamily="34" charset="0"/>
              <a:cs typeface="Segoe UI" pitchFamily="34" charset="0"/>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697" y="1772885"/>
            <a:ext cx="3215792" cy="16763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73079">
            <a:off x="8224813" y="2251240"/>
            <a:ext cx="616202" cy="1010349"/>
          </a:xfrm>
          <a:prstGeom prst="rect">
            <a:avLst/>
          </a:prstGeom>
        </p:spPr>
      </p:pic>
    </p:spTree>
    <p:extLst>
      <p:ext uri="{BB962C8B-B14F-4D97-AF65-F5344CB8AC3E}">
        <p14:creationId xmlns:p14="http://schemas.microsoft.com/office/powerpoint/2010/main" val="3950834575"/>
      </p:ext>
    </p:extLst>
  </p:cSld>
  <p:clrMapOvr>
    <a:masterClrMapping/>
  </p:clrMapOvr>
  <p:transition spd="slow">
    <p:comb/>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12192000" cy="1095081"/>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p:ph type="title"/>
          </p:nvPr>
        </p:nvSpPr>
        <p:spPr>
          <a:xfrm>
            <a:off x="227701" y="0"/>
            <a:ext cx="10515600" cy="1325563"/>
          </a:xfrm>
        </p:spPr>
        <p:txBody>
          <a:bodyPr/>
          <a:lstStyle/>
          <a:p>
            <a:r>
              <a:rPr lang="en-US" dirty="0" smtClean="0">
                <a:solidFill>
                  <a:schemeClr val="bg2"/>
                </a:solidFill>
                <a:latin typeface="Arial Narrow" panose="020B0606020202030204" pitchFamily="34" charset="0"/>
              </a:rPr>
              <a:t>Objects &amp; Sensors  </a:t>
            </a:r>
            <a:endParaRPr lang="en-US" dirty="0"/>
          </a:p>
        </p:txBody>
      </p:sp>
      <p:grpSp>
        <p:nvGrpSpPr>
          <p:cNvPr id="10" name="Group 9"/>
          <p:cNvGrpSpPr/>
          <p:nvPr/>
        </p:nvGrpSpPr>
        <p:grpSpPr>
          <a:xfrm>
            <a:off x="1591211" y="2089726"/>
            <a:ext cx="1716304" cy="1174146"/>
            <a:chOff x="1222429" y="1908138"/>
            <a:chExt cx="1716304" cy="1174146"/>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583" y="1908138"/>
              <a:ext cx="923546" cy="685801"/>
            </a:xfrm>
            <a:prstGeom prst="rect">
              <a:avLst/>
            </a:prstGeom>
          </p:spPr>
        </p:pic>
        <p:sp>
          <p:nvSpPr>
            <p:cNvPr id="25" name="Rectangle 24"/>
            <p:cNvSpPr/>
            <p:nvPr/>
          </p:nvSpPr>
          <p:spPr>
            <a:xfrm>
              <a:off x="1222429" y="2712952"/>
              <a:ext cx="1716304" cy="369332"/>
            </a:xfrm>
            <a:prstGeom prst="rect">
              <a:avLst/>
            </a:prstGeom>
          </p:spPr>
          <p:txBody>
            <a:bodyPr wrap="none">
              <a:spAutoFit/>
            </a:bodyPr>
            <a:lstStyle/>
            <a:p>
              <a:r>
                <a:rPr lang="en-US" dirty="0" smtClean="0"/>
                <a:t>Real-Time Video</a:t>
              </a:r>
              <a:endParaRPr lang="en-US" dirty="0"/>
            </a:p>
          </p:txBody>
        </p:sp>
      </p:grpSp>
      <p:grpSp>
        <p:nvGrpSpPr>
          <p:cNvPr id="35" name="Group 34"/>
          <p:cNvGrpSpPr/>
          <p:nvPr/>
        </p:nvGrpSpPr>
        <p:grpSpPr>
          <a:xfrm>
            <a:off x="1738719" y="4164955"/>
            <a:ext cx="1421287" cy="951857"/>
            <a:chOff x="1413631" y="3485017"/>
            <a:chExt cx="1421287" cy="951857"/>
          </a:xfrm>
        </p:grpSpPr>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583" y="3485017"/>
              <a:ext cx="731521" cy="548641"/>
            </a:xfrm>
            <a:prstGeom prst="rect">
              <a:avLst/>
            </a:prstGeom>
          </p:spPr>
        </p:pic>
        <p:sp>
          <p:nvSpPr>
            <p:cNvPr id="26" name="Rectangle 25"/>
            <p:cNvSpPr/>
            <p:nvPr/>
          </p:nvSpPr>
          <p:spPr>
            <a:xfrm>
              <a:off x="1413631" y="4067542"/>
              <a:ext cx="1421287" cy="369332"/>
            </a:xfrm>
            <a:prstGeom prst="rect">
              <a:avLst/>
            </a:prstGeom>
          </p:spPr>
          <p:txBody>
            <a:bodyPr wrap="none">
              <a:spAutoFit/>
            </a:bodyPr>
            <a:lstStyle/>
            <a:p>
              <a:r>
                <a:rPr lang="en-US" dirty="0" smtClean="0"/>
                <a:t>Flight System</a:t>
              </a:r>
              <a:endParaRPr lang="en-US" dirty="0"/>
            </a:p>
          </p:txBody>
        </p:sp>
      </p:grpSp>
      <p:grpSp>
        <p:nvGrpSpPr>
          <p:cNvPr id="37" name="Group 36"/>
          <p:cNvGrpSpPr/>
          <p:nvPr/>
        </p:nvGrpSpPr>
        <p:grpSpPr>
          <a:xfrm>
            <a:off x="8976997" y="4098421"/>
            <a:ext cx="1126206" cy="1447466"/>
            <a:chOff x="1613100" y="4862314"/>
            <a:chExt cx="1126206" cy="1447466"/>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729" y="4862314"/>
              <a:ext cx="649225" cy="603505"/>
            </a:xfrm>
            <a:prstGeom prst="rect">
              <a:avLst/>
            </a:prstGeom>
          </p:spPr>
        </p:pic>
        <p:sp>
          <p:nvSpPr>
            <p:cNvPr id="27" name="Rectangle 26"/>
            <p:cNvSpPr/>
            <p:nvPr/>
          </p:nvSpPr>
          <p:spPr>
            <a:xfrm>
              <a:off x="1613100" y="5663449"/>
              <a:ext cx="1126206" cy="646331"/>
            </a:xfrm>
            <a:prstGeom prst="rect">
              <a:avLst/>
            </a:prstGeom>
          </p:spPr>
          <p:txBody>
            <a:bodyPr wrap="none">
              <a:spAutoFit/>
            </a:bodyPr>
            <a:lstStyle/>
            <a:p>
              <a:r>
                <a:rPr lang="en-US" dirty="0" smtClean="0"/>
                <a:t>Remote </a:t>
              </a:r>
            </a:p>
            <a:p>
              <a:r>
                <a:rPr lang="en-US" dirty="0" smtClean="0"/>
                <a:t>Controller</a:t>
              </a:r>
              <a:endParaRPr lang="en-US" dirty="0"/>
            </a:p>
          </p:txBody>
        </p:sp>
      </p:grpSp>
      <p:grpSp>
        <p:nvGrpSpPr>
          <p:cNvPr id="36" name="Group 35"/>
          <p:cNvGrpSpPr/>
          <p:nvPr/>
        </p:nvGrpSpPr>
        <p:grpSpPr>
          <a:xfrm>
            <a:off x="5087190" y="5257851"/>
            <a:ext cx="1609095" cy="1191896"/>
            <a:chOff x="4430119" y="4815617"/>
            <a:chExt cx="1609095" cy="1191896"/>
          </a:xfrm>
        </p:grpSpPr>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7403" y="4815617"/>
              <a:ext cx="768098" cy="576073"/>
            </a:xfrm>
            <a:prstGeom prst="rect">
              <a:avLst/>
            </a:prstGeom>
          </p:spPr>
        </p:pic>
        <p:sp>
          <p:nvSpPr>
            <p:cNvPr id="28" name="Rectangle 27"/>
            <p:cNvSpPr/>
            <p:nvPr/>
          </p:nvSpPr>
          <p:spPr>
            <a:xfrm>
              <a:off x="4430119" y="5638181"/>
              <a:ext cx="1609095" cy="369332"/>
            </a:xfrm>
            <a:prstGeom prst="rect">
              <a:avLst/>
            </a:prstGeom>
          </p:spPr>
          <p:txBody>
            <a:bodyPr wrap="none">
              <a:spAutoFit/>
            </a:bodyPr>
            <a:lstStyle/>
            <a:p>
              <a:r>
                <a:rPr lang="en-US" dirty="0" smtClean="0"/>
                <a:t>Ground Station</a:t>
              </a:r>
              <a:endParaRPr lang="en-US" dirty="0"/>
            </a:p>
          </p:txBody>
        </p:sp>
      </p:grpSp>
      <p:grpSp>
        <p:nvGrpSpPr>
          <p:cNvPr id="32" name="Group 31"/>
          <p:cNvGrpSpPr/>
          <p:nvPr/>
        </p:nvGrpSpPr>
        <p:grpSpPr>
          <a:xfrm>
            <a:off x="6490834" y="1748898"/>
            <a:ext cx="871449" cy="850782"/>
            <a:chOff x="4187950" y="3590657"/>
            <a:chExt cx="871449" cy="850782"/>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7950" y="3590657"/>
              <a:ext cx="850394" cy="347473"/>
            </a:xfrm>
            <a:prstGeom prst="rect">
              <a:avLst/>
            </a:prstGeom>
          </p:spPr>
        </p:pic>
        <p:sp>
          <p:nvSpPr>
            <p:cNvPr id="29" name="Rectangle 28"/>
            <p:cNvSpPr/>
            <p:nvPr/>
          </p:nvSpPr>
          <p:spPr>
            <a:xfrm>
              <a:off x="4192174" y="4072107"/>
              <a:ext cx="867225" cy="369332"/>
            </a:xfrm>
            <a:prstGeom prst="rect">
              <a:avLst/>
            </a:prstGeom>
          </p:spPr>
          <p:txBody>
            <a:bodyPr wrap="none">
              <a:spAutoFit/>
            </a:bodyPr>
            <a:lstStyle/>
            <a:p>
              <a:r>
                <a:rPr lang="en-US" dirty="0" smtClean="0"/>
                <a:t>Battery</a:t>
              </a:r>
              <a:endParaRPr lang="en-US" dirty="0"/>
            </a:p>
          </p:txBody>
        </p:sp>
      </p:grpSp>
      <p:grpSp>
        <p:nvGrpSpPr>
          <p:cNvPr id="34" name="Group 33"/>
          <p:cNvGrpSpPr/>
          <p:nvPr/>
        </p:nvGrpSpPr>
        <p:grpSpPr>
          <a:xfrm>
            <a:off x="9077457" y="2326706"/>
            <a:ext cx="889203" cy="1045699"/>
            <a:chOff x="4027782" y="1994642"/>
            <a:chExt cx="889203" cy="1045699"/>
          </a:xfrm>
        </p:grpSpPr>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7782" y="1994642"/>
              <a:ext cx="804674" cy="594361"/>
            </a:xfrm>
            <a:prstGeom prst="rect">
              <a:avLst/>
            </a:prstGeom>
          </p:spPr>
        </p:pic>
        <p:sp>
          <p:nvSpPr>
            <p:cNvPr id="30" name="Rectangle 29"/>
            <p:cNvSpPr/>
            <p:nvPr/>
          </p:nvSpPr>
          <p:spPr>
            <a:xfrm>
              <a:off x="4063866" y="2671009"/>
              <a:ext cx="853119" cy="369332"/>
            </a:xfrm>
            <a:prstGeom prst="rect">
              <a:avLst/>
            </a:prstGeom>
          </p:spPr>
          <p:txBody>
            <a:bodyPr wrap="none">
              <a:spAutoFit/>
            </a:bodyPr>
            <a:lstStyle/>
            <a:p>
              <a:r>
                <a:rPr lang="en-US" dirty="0" smtClean="0"/>
                <a:t>Gimbal</a:t>
              </a:r>
              <a:endParaRPr lang="en-US" dirty="0"/>
            </a:p>
          </p:txBody>
        </p:sp>
      </p:grpSp>
      <p:grpSp>
        <p:nvGrpSpPr>
          <p:cNvPr id="33" name="Group 32"/>
          <p:cNvGrpSpPr/>
          <p:nvPr/>
        </p:nvGrpSpPr>
        <p:grpSpPr>
          <a:xfrm>
            <a:off x="4555980" y="1598216"/>
            <a:ext cx="904478" cy="1014660"/>
            <a:chOff x="6473442" y="3121800"/>
            <a:chExt cx="904478" cy="1014660"/>
          </a:xfrm>
        </p:grpSpPr>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5648" y="3121800"/>
              <a:ext cx="768098" cy="576073"/>
            </a:xfrm>
            <a:prstGeom prst="rect">
              <a:avLst/>
            </a:prstGeom>
          </p:spPr>
        </p:pic>
        <p:sp>
          <p:nvSpPr>
            <p:cNvPr id="31" name="Rectangle 30"/>
            <p:cNvSpPr/>
            <p:nvPr/>
          </p:nvSpPr>
          <p:spPr>
            <a:xfrm>
              <a:off x="6473442" y="3767128"/>
              <a:ext cx="904478" cy="369332"/>
            </a:xfrm>
            <a:prstGeom prst="rect">
              <a:avLst/>
            </a:prstGeom>
          </p:spPr>
          <p:txBody>
            <a:bodyPr wrap="none">
              <a:spAutoFit/>
            </a:bodyPr>
            <a:lstStyle/>
            <a:p>
              <a:r>
                <a:rPr lang="en-US" dirty="0" smtClean="0"/>
                <a:t>Camera</a:t>
              </a:r>
              <a:endParaRPr lang="en-US" dirty="0"/>
            </a:p>
          </p:txBody>
        </p:sp>
      </p:grpSp>
      <p:pic>
        <p:nvPicPr>
          <p:cNvPr id="38" name="Picture 37"/>
          <p:cNvPicPr>
            <a:picLocks noChangeAspect="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114133" y="3187739"/>
            <a:ext cx="3564552" cy="1611222"/>
          </a:xfrm>
          <a:prstGeom prst="rect">
            <a:avLst/>
          </a:prstGeom>
        </p:spPr>
      </p:pic>
    </p:spTree>
    <p:extLst>
      <p:ext uri="{BB962C8B-B14F-4D97-AF65-F5344CB8AC3E}">
        <p14:creationId xmlns:p14="http://schemas.microsoft.com/office/powerpoint/2010/main" val="33313197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925" y="2434796"/>
            <a:ext cx="2886054" cy="896518"/>
          </a:xfrm>
        </p:spPr>
        <p:txBody>
          <a:bodyPr/>
          <a:lstStyle/>
          <a:p>
            <a:r>
              <a:rPr lang="en-US" sz="8000" dirty="0" smtClean="0"/>
              <a:t>Flip!</a:t>
            </a:r>
            <a:endParaRPr lang="en-US" sz="6000" dirty="0"/>
          </a:p>
        </p:txBody>
      </p:sp>
      <p:sp>
        <p:nvSpPr>
          <p:cNvPr id="4" name="Title 1"/>
          <p:cNvSpPr txBox="1">
            <a:spLocks/>
          </p:cNvSpPr>
          <p:nvPr/>
        </p:nvSpPr>
        <p:spPr>
          <a:xfrm>
            <a:off x="1073409" y="4050942"/>
            <a:ext cx="9658730" cy="896518"/>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5" b="0" kern="1200" cap="none" spc="-100"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lang="en-US" sz="4400" dirty="0" smtClean="0"/>
              <a:t>Flying from your PC</a:t>
            </a:r>
          </a:p>
          <a:p>
            <a:r>
              <a:rPr lang="en-US" sz="4400" dirty="0" smtClean="0"/>
              <a:t>Programing Mobile Drone Apps – SDKs &amp; Stuff </a:t>
            </a:r>
            <a:endParaRPr lang="en-US" sz="4400" dirty="0"/>
          </a:p>
        </p:txBody>
      </p:sp>
      <p:pic>
        <p:nvPicPr>
          <p:cNvPr id="3" name="Picture 2"/>
          <p:cNvPicPr>
            <a:picLocks noChangeAspect="1"/>
          </p:cNvPicPr>
          <p:nvPr/>
        </p:nvPicPr>
        <p:blipFill>
          <a:blip r:embed="rId2"/>
          <a:stretch>
            <a:fillRect/>
          </a:stretch>
        </p:blipFill>
        <p:spPr>
          <a:xfrm>
            <a:off x="9358116" y="999567"/>
            <a:ext cx="2353824" cy="1944610"/>
          </a:xfrm>
          <a:prstGeom prst="rect">
            <a:avLst/>
          </a:prstGeom>
        </p:spPr>
      </p:pic>
    </p:spTree>
    <p:extLst>
      <p:ext uri="{BB962C8B-B14F-4D97-AF65-F5344CB8AC3E}">
        <p14:creationId xmlns:p14="http://schemas.microsoft.com/office/powerpoint/2010/main" val="124386183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132195" y="1114425"/>
            <a:ext cx="4196275" cy="402513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129668" y="263680"/>
            <a:ext cx="4139465" cy="6280621"/>
          </a:xfrm>
        </p:spPr>
        <p:txBody>
          <a:bodyPr/>
          <a:lstStyle/>
          <a:p>
            <a:pPr lvl="0"/>
            <a:r>
              <a:rPr lang="en-US" dirty="0" smtClean="0"/>
              <a:t>   Hover</a:t>
            </a:r>
            <a:endParaRPr lang="en-US" dirty="0"/>
          </a:p>
        </p:txBody>
      </p:sp>
      <p:sp>
        <p:nvSpPr>
          <p:cNvPr id="22" name="Rectangle 21"/>
          <p:cNvSpPr/>
          <p:nvPr/>
        </p:nvSpPr>
        <p:spPr>
          <a:xfrm>
            <a:off x="6599767" y="3846028"/>
            <a:ext cx="3385966" cy="852669"/>
          </a:xfrm>
          <a:prstGeom prst="rect">
            <a:avLst/>
          </a:prstGeom>
        </p:spPr>
        <p:txBody>
          <a:bodyPr wrap="square">
            <a:spAutoFit/>
          </a:bodyPr>
          <a:lstStyle/>
          <a:p>
            <a:pPr algn="ctr" defTabSz="913652" fontAlgn="base">
              <a:lnSpc>
                <a:spcPct val="90000"/>
              </a:lnSpc>
              <a:spcBef>
                <a:spcPct val="0"/>
              </a:spcBef>
              <a:spcAft>
                <a:spcPct val="0"/>
              </a:spcAft>
              <a:defRPr/>
            </a:pPr>
            <a:r>
              <a:rPr lang="en-US" sz="2745" dirty="0" err="1" smtClean="0">
                <a:solidFill>
                  <a:prstClr val="white"/>
                </a:solidFill>
                <a:latin typeface="Segoe UI Light"/>
                <a:ea typeface="Segoe UI" pitchFamily="34" charset="0"/>
                <a:cs typeface="Segoe UI" pitchFamily="34" charset="0"/>
              </a:rPr>
              <a:t>IoT</a:t>
            </a:r>
            <a:r>
              <a:rPr lang="en-US" sz="2745" dirty="0" smtClean="0">
                <a:solidFill>
                  <a:prstClr val="white"/>
                </a:solidFill>
                <a:latin typeface="Segoe UI Light"/>
                <a:ea typeface="Segoe UI" pitchFamily="34" charset="0"/>
                <a:cs typeface="Segoe UI" pitchFamily="34" charset="0"/>
              </a:rPr>
              <a:t>, Cloud and Data Services</a:t>
            </a:r>
          </a:p>
        </p:txBody>
      </p:sp>
      <p:sp>
        <p:nvSpPr>
          <p:cNvPr id="6" name="Freeform 539"/>
          <p:cNvSpPr>
            <a:spLocks noChangeAspect="1"/>
          </p:cNvSpPr>
          <p:nvPr/>
        </p:nvSpPr>
        <p:spPr bwMode="auto">
          <a:xfrm>
            <a:off x="6208435" y="1709104"/>
            <a:ext cx="3867110" cy="206834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alpha val="45000"/>
            </a:srgb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936" y="1709104"/>
            <a:ext cx="3215792" cy="1676317"/>
          </a:xfrm>
          <a:prstGeom prst="rect">
            <a:avLst/>
          </a:prstGeom>
        </p:spPr>
      </p:pic>
    </p:spTree>
    <p:extLst>
      <p:ext uri="{BB962C8B-B14F-4D97-AF65-F5344CB8AC3E}">
        <p14:creationId xmlns:p14="http://schemas.microsoft.com/office/powerpoint/2010/main" val="1880709037"/>
      </p:ext>
    </p:extLst>
  </p:cSld>
  <p:clrMapOvr>
    <a:masterClrMapping/>
  </p:clrMapOvr>
  <p:transition spd="slow">
    <p:comb/>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39"/>
          <p:cNvSpPr>
            <a:spLocks noChangeAspect="1"/>
          </p:cNvSpPr>
          <p:nvPr/>
        </p:nvSpPr>
        <p:spPr bwMode="auto">
          <a:xfrm>
            <a:off x="397577" y="2371547"/>
            <a:ext cx="4572552" cy="24456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alpha val="45000"/>
            </a:srgb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5" name="Title 1"/>
          <p:cNvSpPr>
            <a:spLocks noGrp="1"/>
          </p:cNvSpPr>
          <p:nvPr>
            <p:ph type="title"/>
          </p:nvPr>
        </p:nvSpPr>
        <p:spPr/>
        <p:txBody>
          <a:bodyPr/>
          <a:lstStyle/>
          <a:p>
            <a:r>
              <a:rPr lang="en-US" dirty="0" smtClean="0"/>
              <a:t>Microsoft Azure IoT Suite</a:t>
            </a:r>
            <a:endParaRPr lang="en-US" sz="3598" i="1" dirty="0"/>
          </a:p>
        </p:txBody>
      </p:sp>
      <p:sp>
        <p:nvSpPr>
          <p:cNvPr id="14" name="Rectangle 13"/>
          <p:cNvSpPr/>
          <p:nvPr/>
        </p:nvSpPr>
        <p:spPr bwMode="auto">
          <a:xfrm>
            <a:off x="5321191" y="3235690"/>
            <a:ext cx="6540919" cy="164592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0" bIns="46630" numCol="1" rtlCol="0" anchor="t" anchorCtr="0" compatLnSpc="1">
            <a:prstTxWarp prst="textNoShape">
              <a:avLst/>
            </a:prstTxWarp>
          </a:bodyPr>
          <a:lstStyle/>
          <a:p>
            <a:pPr marL="0" marR="0" lvl="0" indent="0" algn="l" defTabSz="932722" rtl="0" eaLnBrk="1" fontAlgn="auto" latinLnBrk="0" hangingPunct="1">
              <a:lnSpc>
                <a:spcPct val="90000"/>
              </a:lnSpc>
              <a:spcBef>
                <a:spcPts val="0"/>
              </a:spcBef>
              <a:spcAft>
                <a:spcPts val="602"/>
              </a:spcAft>
              <a:buClrTx/>
              <a:buSzTx/>
              <a:buFontTx/>
              <a:buNone/>
              <a:tabLst/>
              <a:defRPr/>
            </a:pPr>
            <a:r>
              <a:rPr kumimoji="0" lang="en-US" sz="40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Analyze &amp; Act</a:t>
            </a:r>
            <a:endPar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0" marR="0" lvl="0" indent="0" algn="l" defTabSz="932722" rtl="0" eaLnBrk="1" fontAlgn="auto" latinLnBrk="0" hangingPunct="1">
              <a:lnSpc>
                <a:spcPct val="90000"/>
              </a:lnSpc>
              <a:spcBef>
                <a:spcPts val="0"/>
              </a:spcBef>
              <a:spcAft>
                <a:spcPts val="602"/>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5" name="Rectangle 14"/>
          <p:cNvSpPr/>
          <p:nvPr/>
        </p:nvSpPr>
        <p:spPr bwMode="auto">
          <a:xfrm>
            <a:off x="7118941" y="3814329"/>
            <a:ext cx="6930735" cy="346570"/>
          </a:xfrm>
          <a:prstGeom prst="rect">
            <a:avLst/>
          </a:prstGeom>
          <a:noFill/>
          <a:ln>
            <a:noFill/>
          </a:ln>
        </p:spPr>
        <p:txBody>
          <a:bodyPr wrap="square">
            <a:spAutoFit/>
          </a:bodyPr>
          <a:lstStyle/>
          <a:p>
            <a:pPr marL="0" marR="0" lvl="0" indent="0" algn="l" defTabSz="932722" rtl="0" eaLnBrk="1" fontAlgn="auto" latinLnBrk="0" hangingPunct="1">
              <a:lnSpc>
                <a:spcPct val="90000"/>
              </a:lnSpc>
              <a:spcBef>
                <a:spcPts val="0"/>
              </a:spcBef>
              <a:spcAft>
                <a:spcPts val="602"/>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7" name="Rectangle 16"/>
          <p:cNvSpPr/>
          <p:nvPr/>
        </p:nvSpPr>
        <p:spPr bwMode="auto">
          <a:xfrm>
            <a:off x="5321191" y="4980365"/>
            <a:ext cx="6557437" cy="164592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0" bIns="46630" numCol="1" rtlCol="0" anchor="t" anchorCtr="0" compatLnSpc="1">
            <a:prstTxWarp prst="textNoShape">
              <a:avLst/>
            </a:prstTxWarp>
          </a:bodyPr>
          <a:lstStyle/>
          <a:p>
            <a:pPr marL="0" marR="0" lvl="0" indent="0" algn="l" defTabSz="932722" rtl="0" eaLnBrk="1" fontAlgn="auto" latinLnBrk="0" hangingPunct="1">
              <a:lnSpc>
                <a:spcPct val="90000"/>
              </a:lnSpc>
              <a:spcBef>
                <a:spcPts val="0"/>
              </a:spcBef>
              <a:spcAft>
                <a:spcPts val="602"/>
              </a:spcAft>
              <a:buClrTx/>
              <a:buSzTx/>
              <a:buFontTx/>
              <a:buNone/>
              <a:tabLst/>
              <a:defRPr/>
            </a:pPr>
            <a:r>
              <a:rPr kumimoji="0" lang="en-US" sz="40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Integrate &amp; Transform</a:t>
            </a:r>
            <a:endPar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18" name="Rectangle 17"/>
          <p:cNvSpPr/>
          <p:nvPr/>
        </p:nvSpPr>
        <p:spPr bwMode="auto">
          <a:xfrm>
            <a:off x="7106689" y="5657940"/>
            <a:ext cx="5971826" cy="37484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1" name="Rectangle 10"/>
          <p:cNvSpPr/>
          <p:nvPr/>
        </p:nvSpPr>
        <p:spPr bwMode="auto">
          <a:xfrm>
            <a:off x="5321191" y="1491015"/>
            <a:ext cx="6557436" cy="164592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0" bIns="46630" numCol="1" rtlCol="0" anchor="t" anchorCtr="0" compatLnSpc="1">
            <a:prstTxWarp prst="textNoShape">
              <a:avLst/>
            </a:prstTxWarp>
          </a:bodyPr>
          <a:lstStyle/>
          <a:p>
            <a:pPr marL="0" marR="0" lvl="0" indent="0" algn="l" defTabSz="932722" rtl="0" eaLnBrk="1" fontAlgn="auto" latinLnBrk="0" hangingPunct="1">
              <a:lnSpc>
                <a:spcPct val="90000"/>
              </a:lnSpc>
              <a:spcBef>
                <a:spcPts val="0"/>
              </a:spcBef>
              <a:spcAft>
                <a:spcPts val="602"/>
              </a:spcAft>
              <a:buClrTx/>
              <a:buSzTx/>
              <a:buFontTx/>
              <a:buNone/>
              <a:tabLst/>
              <a:defRPr/>
            </a:pPr>
            <a:r>
              <a:rPr kumimoji="0" lang="en-US" sz="40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Connect &amp;</a:t>
            </a:r>
            <a:r>
              <a:rPr kumimoji="0" lang="en-US" sz="4000" b="0" i="0" u="none" strike="noStrike" kern="1200" cap="none" spc="0" normalizeH="0" noProof="0" dirty="0" smtClean="0">
                <a:ln>
                  <a:noFill/>
                </a:ln>
                <a:gradFill>
                  <a:gsLst>
                    <a:gs pos="2917">
                      <a:srgbClr val="FFFFFF"/>
                    </a:gs>
                    <a:gs pos="30000">
                      <a:srgbClr val="FFFFFF"/>
                    </a:gs>
                  </a:gsLst>
                  <a:lin ang="5400000" scaled="0"/>
                </a:gradFill>
                <a:effectLst/>
                <a:uLnTx/>
                <a:uFillTx/>
                <a:latin typeface="Segoe UI Light"/>
                <a:ea typeface="+mn-ea"/>
                <a:cs typeface="+mn-cs"/>
              </a:rPr>
              <a:t> Scale</a:t>
            </a:r>
            <a:endParaRPr kumimoji="0" lang="en-US" sz="40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19" name="Rectangle 18"/>
          <p:cNvSpPr/>
          <p:nvPr/>
        </p:nvSpPr>
        <p:spPr bwMode="auto">
          <a:xfrm>
            <a:off x="7106689" y="2048942"/>
            <a:ext cx="6333387" cy="346570"/>
          </a:xfrm>
          <a:prstGeom prst="rect">
            <a:avLst/>
          </a:prstGeom>
          <a:noFill/>
          <a:ln>
            <a:noFill/>
          </a:ln>
        </p:spPr>
        <p:txBody>
          <a:bodyPr wrap="square">
            <a:spAutoFit/>
          </a:bodyPr>
          <a:lstStyle/>
          <a:p>
            <a:pPr marL="0" marR="0" lvl="0" indent="0" algn="l" defTabSz="932722" rtl="0" eaLnBrk="1" fontAlgn="auto" latinLnBrk="0" hangingPunct="1">
              <a:lnSpc>
                <a:spcPct val="90000"/>
              </a:lnSpc>
              <a:spcBef>
                <a:spcPts val="0"/>
              </a:spcBef>
              <a:spcAft>
                <a:spcPts val="602"/>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2" name="Freeform 11"/>
          <p:cNvSpPr>
            <a:spLocks noChangeAspect="1"/>
          </p:cNvSpPr>
          <p:nvPr/>
        </p:nvSpPr>
        <p:spPr bwMode="auto">
          <a:xfrm rot="5280000">
            <a:off x="1996214" y="2939949"/>
            <a:ext cx="1375280" cy="1748759"/>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520202664"/>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925" y="2434796"/>
            <a:ext cx="2886054" cy="896518"/>
          </a:xfrm>
        </p:spPr>
        <p:txBody>
          <a:bodyPr/>
          <a:lstStyle/>
          <a:p>
            <a:r>
              <a:rPr lang="en-US" sz="8000" dirty="0" smtClean="0"/>
              <a:t>Flip!</a:t>
            </a:r>
            <a:endParaRPr lang="en-US" sz="6000" dirty="0"/>
          </a:p>
        </p:txBody>
      </p:sp>
      <p:sp>
        <p:nvSpPr>
          <p:cNvPr id="4" name="Title 1"/>
          <p:cNvSpPr txBox="1">
            <a:spLocks/>
          </p:cNvSpPr>
          <p:nvPr/>
        </p:nvSpPr>
        <p:spPr>
          <a:xfrm>
            <a:off x="1748865" y="4149767"/>
            <a:ext cx="9088551" cy="896518"/>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5" b="0" kern="1200" cap="none" spc="-100"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lang="en-US" sz="4400" dirty="0" smtClean="0"/>
              <a:t>Analyzing Telemetry Data from </a:t>
            </a:r>
            <a:r>
              <a:rPr lang="en-US" sz="4400" dirty="0" smtClean="0"/>
              <a:t>Drones</a:t>
            </a:r>
          </a:p>
          <a:p>
            <a:r>
              <a:rPr lang="en-US" sz="4000" dirty="0" smtClean="0"/>
              <a:t>(Event Hub &amp; Stream Analytics)</a:t>
            </a:r>
            <a:endParaRPr lang="en-US" sz="4000" dirty="0"/>
          </a:p>
        </p:txBody>
      </p:sp>
      <p:grpSp>
        <p:nvGrpSpPr>
          <p:cNvPr id="31" name="Group 30"/>
          <p:cNvGrpSpPr/>
          <p:nvPr/>
        </p:nvGrpSpPr>
        <p:grpSpPr>
          <a:xfrm>
            <a:off x="9075420" y="816008"/>
            <a:ext cx="2628900" cy="1035652"/>
            <a:chOff x="3983333" y="4024028"/>
            <a:chExt cx="1949317" cy="674102"/>
          </a:xfrm>
        </p:grpSpPr>
        <p:grpSp>
          <p:nvGrpSpPr>
            <p:cNvPr id="8" name="Group 7"/>
            <p:cNvGrpSpPr/>
            <p:nvPr/>
          </p:nvGrpSpPr>
          <p:grpSpPr>
            <a:xfrm>
              <a:off x="5366045" y="4024028"/>
              <a:ext cx="484187" cy="498475"/>
              <a:chOff x="2296894" y="-3310276"/>
              <a:chExt cx="484187" cy="498475"/>
            </a:xfrm>
            <a:solidFill>
              <a:schemeClr val="tx1"/>
            </a:solidFill>
          </p:grpSpPr>
          <p:sp>
            <p:nvSpPr>
              <p:cNvPr id="9"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0"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1"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3"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4"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5"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6"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sp>
          <p:nvSpPr>
            <p:cNvPr id="17" name="Rectangle 180"/>
            <p:cNvSpPr>
              <a:spLocks noChangeArrowheads="1"/>
            </p:cNvSpPr>
            <p:nvPr/>
          </p:nvSpPr>
          <p:spPr bwMode="auto">
            <a:xfrm>
              <a:off x="5289845" y="4527265"/>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dirty="0" smtClean="0">
                  <a:solidFill>
                    <a:prstClr val="white"/>
                  </a:solidFill>
                  <a:latin typeface="Segoe UI" panose="020B0502040204020203" pitchFamily="34" charset="0"/>
                </a:rPr>
                <a:t>Event Hub</a:t>
              </a:r>
              <a:endParaRPr lang="en-US" altLang="en-US" dirty="0" smtClean="0">
                <a:solidFill>
                  <a:prstClr val="white"/>
                </a:solidFill>
              </a:endParaRPr>
            </a:p>
          </p:txBody>
        </p:sp>
        <p:grpSp>
          <p:nvGrpSpPr>
            <p:cNvPr id="18" name="Group 17"/>
            <p:cNvGrpSpPr/>
            <p:nvPr/>
          </p:nvGrpSpPr>
          <p:grpSpPr>
            <a:xfrm>
              <a:off x="4177008" y="4024028"/>
              <a:ext cx="641349" cy="498475"/>
              <a:chOff x="1107857" y="-3310276"/>
              <a:chExt cx="641349" cy="498475"/>
            </a:xfrm>
            <a:solidFill>
              <a:schemeClr val="tx1"/>
            </a:solidFill>
          </p:grpSpPr>
          <p:sp>
            <p:nvSpPr>
              <p:cNvPr id="1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20"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21"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22"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sp>
          <p:nvSpPr>
            <p:cNvPr id="23" name="Rectangle 240"/>
            <p:cNvSpPr>
              <a:spLocks noChangeArrowheads="1"/>
            </p:cNvSpPr>
            <p:nvPr/>
          </p:nvSpPr>
          <p:spPr bwMode="auto">
            <a:xfrm>
              <a:off x="3983333" y="4528853"/>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dirty="0" smtClean="0">
                  <a:solidFill>
                    <a:prstClr val="white"/>
                  </a:solidFill>
                  <a:latin typeface="Segoe UI" panose="020B0502040204020203" pitchFamily="34" charset="0"/>
                </a:rPr>
                <a:t>Stream Analytics</a:t>
              </a:r>
              <a:endParaRPr lang="en-US" altLang="en-US" dirty="0" smtClean="0">
                <a:solidFill>
                  <a:prstClr val="white"/>
                </a:solidFill>
              </a:endParaRPr>
            </a:p>
          </p:txBody>
        </p:sp>
      </p:grpSp>
    </p:spTree>
    <p:extLst>
      <p:ext uri="{BB962C8B-B14F-4D97-AF65-F5344CB8AC3E}">
        <p14:creationId xmlns:p14="http://schemas.microsoft.com/office/powerpoint/2010/main" val="325916414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smtClean="0"/>
              <a:t>Microsoft Azure </a:t>
            </a:r>
            <a:r>
              <a:rPr lang="en-US" dirty="0" err="1" smtClean="0"/>
              <a:t>IoT</a:t>
            </a:r>
            <a:r>
              <a:rPr lang="en-US" dirty="0" smtClean="0"/>
              <a:t> Suite</a:t>
            </a:r>
            <a:br>
              <a:rPr lang="en-US" dirty="0" smtClean="0"/>
            </a:br>
            <a:endParaRPr lang="en-US" sz="2400" i="1" dirty="0"/>
          </a:p>
        </p:txBody>
      </p:sp>
      <p:sp>
        <p:nvSpPr>
          <p:cNvPr id="2" name="TextBox 1"/>
          <p:cNvSpPr txBox="1"/>
          <p:nvPr/>
        </p:nvSpPr>
        <p:spPr>
          <a:xfrm>
            <a:off x="158374"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Preconfigured solutions</a:t>
            </a:r>
          </a:p>
        </p:txBody>
      </p:sp>
      <p:sp>
        <p:nvSpPr>
          <p:cNvPr id="53" name="TextBox 52"/>
          <p:cNvSpPr txBox="1"/>
          <p:nvPr/>
        </p:nvSpPr>
        <p:spPr>
          <a:xfrm>
            <a:off x="158374" y="4000178"/>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Heterogeneous agents</a:t>
            </a:r>
          </a:p>
        </p:txBody>
      </p:sp>
      <p:sp>
        <p:nvSpPr>
          <p:cNvPr id="62" name="TextBox 61"/>
          <p:cNvSpPr txBox="1"/>
          <p:nvPr/>
        </p:nvSpPr>
        <p:spPr>
          <a:xfrm>
            <a:off x="158374" y="5252403"/>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Connect and control</a:t>
            </a:r>
          </a:p>
        </p:txBody>
      </p:sp>
      <p:sp>
        <p:nvSpPr>
          <p:cNvPr id="63" name="TextBox 62"/>
          <p:cNvSpPr txBox="1"/>
          <p:nvPr/>
        </p:nvSpPr>
        <p:spPr>
          <a:xfrm>
            <a:off x="4235696"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Event processing</a:t>
            </a:r>
          </a:p>
        </p:txBody>
      </p:sp>
      <p:sp>
        <p:nvSpPr>
          <p:cNvPr id="64" name="TextBox 63"/>
          <p:cNvSpPr txBox="1"/>
          <p:nvPr/>
        </p:nvSpPr>
        <p:spPr>
          <a:xfrm>
            <a:off x="4235696" y="4000179"/>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Predictive analytics</a:t>
            </a:r>
          </a:p>
        </p:txBody>
      </p:sp>
      <p:sp>
        <p:nvSpPr>
          <p:cNvPr id="65" name="TextBox 64"/>
          <p:cNvSpPr txBox="1"/>
          <p:nvPr/>
        </p:nvSpPr>
        <p:spPr>
          <a:xfrm>
            <a:off x="4235696" y="5252402"/>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Data visualization</a:t>
            </a:r>
          </a:p>
        </p:txBody>
      </p:sp>
      <p:sp>
        <p:nvSpPr>
          <p:cNvPr id="66" name="TextBox 65"/>
          <p:cNvSpPr txBox="1"/>
          <p:nvPr/>
        </p:nvSpPr>
        <p:spPr>
          <a:xfrm>
            <a:off x="8313018"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Workflow integration</a:t>
            </a:r>
          </a:p>
        </p:txBody>
      </p:sp>
      <p:sp>
        <p:nvSpPr>
          <p:cNvPr id="67" name="TextBox 66"/>
          <p:cNvSpPr txBox="1"/>
          <p:nvPr/>
        </p:nvSpPr>
        <p:spPr>
          <a:xfrm>
            <a:off x="8313018" y="4000178"/>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Push and broadcast notifications</a:t>
            </a:r>
          </a:p>
        </p:txBody>
      </p:sp>
      <p:sp>
        <p:nvSpPr>
          <p:cNvPr id="68" name="TextBox 67"/>
          <p:cNvSpPr txBox="1"/>
          <p:nvPr/>
        </p:nvSpPr>
        <p:spPr>
          <a:xfrm>
            <a:off x="8313018" y="5252402"/>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ID and access management</a:t>
            </a:r>
          </a:p>
        </p:txBody>
      </p:sp>
      <p:sp>
        <p:nvSpPr>
          <p:cNvPr id="16" name="Rectangle 15"/>
          <p:cNvSpPr/>
          <p:nvPr/>
        </p:nvSpPr>
        <p:spPr bwMode="auto">
          <a:xfrm>
            <a:off x="4235696" y="1458359"/>
            <a:ext cx="3657600" cy="1024128"/>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597"/>
            <a:r>
              <a:rPr lang="en-US" sz="2400" kern="0" dirty="0">
                <a:solidFill>
                  <a:schemeClr val="tx1"/>
                </a:solidFill>
                <a:latin typeface="Segoe UI Light" panose="020B0502040204020203" pitchFamily="34" charset="0"/>
                <a:cs typeface="Segoe UI Light" panose="020B0502040204020203" pitchFamily="34" charset="0"/>
              </a:rPr>
              <a:t>Analyze and act </a:t>
            </a:r>
          </a:p>
          <a:p>
            <a:pPr algn="ctr" defTabSz="932597"/>
            <a:r>
              <a:rPr lang="en-US" sz="2400" kern="0" dirty="0">
                <a:solidFill>
                  <a:schemeClr val="tx1"/>
                </a:solidFill>
                <a:latin typeface="Segoe UI Light" panose="020B0502040204020203" pitchFamily="34" charset="0"/>
                <a:cs typeface="Segoe UI Light" panose="020B0502040204020203" pitchFamily="34" charset="0"/>
              </a:rPr>
              <a:t>on new data</a:t>
            </a:r>
          </a:p>
        </p:txBody>
      </p:sp>
      <p:sp>
        <p:nvSpPr>
          <p:cNvPr id="17" name="Rectangle 16"/>
          <p:cNvSpPr/>
          <p:nvPr/>
        </p:nvSpPr>
        <p:spPr bwMode="auto">
          <a:xfrm>
            <a:off x="8313018" y="1454644"/>
            <a:ext cx="3657600" cy="1027843"/>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597">
              <a:defRPr/>
            </a:pPr>
            <a:r>
              <a:rPr lang="en-US" sz="2400" kern="0" dirty="0">
                <a:solidFill>
                  <a:schemeClr val="tx1"/>
                </a:solidFill>
                <a:latin typeface="Segoe UI Light" panose="020B0502040204020203" pitchFamily="34" charset="0"/>
                <a:cs typeface="Segoe UI Light" panose="020B0502040204020203" pitchFamily="34" charset="0"/>
              </a:rPr>
              <a:t>Integrate and transform</a:t>
            </a:r>
          </a:p>
          <a:p>
            <a:pPr lvl="0" algn="ctr" defTabSz="932597">
              <a:defRPr/>
            </a:pPr>
            <a:r>
              <a:rPr lang="en-US" sz="2400" kern="0" dirty="0">
                <a:solidFill>
                  <a:schemeClr val="tx1"/>
                </a:solidFill>
                <a:latin typeface="Segoe UI Light" panose="020B0502040204020203" pitchFamily="34" charset="0"/>
                <a:cs typeface="Segoe UI Light" panose="020B0502040204020203" pitchFamily="34" charset="0"/>
              </a:rPr>
              <a:t> business processes</a:t>
            </a:r>
          </a:p>
          <a:p>
            <a:pPr algn="ctr" defTabSz="932472" fontAlgn="base">
              <a:lnSpc>
                <a:spcPct val="90000"/>
              </a:lnSpc>
              <a:spcBef>
                <a:spcPct val="0"/>
              </a:spcBef>
              <a:spcAft>
                <a:spcPct val="0"/>
              </a:spcAft>
            </a:pPr>
            <a:endParaRPr lang="en-US" sz="2400" dirty="0" err="1" smtClean="0">
              <a:solidFill>
                <a:schemeClr val="tx1"/>
              </a:solidFill>
              <a:ea typeface="Segoe UI" pitchFamily="34" charset="0"/>
              <a:cs typeface="Segoe UI" pitchFamily="34" charset="0"/>
            </a:endParaRPr>
          </a:p>
        </p:txBody>
      </p:sp>
      <p:sp>
        <p:nvSpPr>
          <p:cNvPr id="18" name="Rectangle 17"/>
          <p:cNvSpPr/>
          <p:nvPr/>
        </p:nvSpPr>
        <p:spPr bwMode="auto">
          <a:xfrm>
            <a:off x="158374" y="1454644"/>
            <a:ext cx="3657600" cy="1027843"/>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597">
              <a:defRPr/>
            </a:pPr>
            <a:r>
              <a:rPr lang="en-US" sz="2400" kern="0" dirty="0">
                <a:solidFill>
                  <a:schemeClr val="tx1"/>
                </a:solidFill>
                <a:latin typeface="Segoe UI Light" panose="020B0502040204020203" pitchFamily="34" charset="0"/>
                <a:cs typeface="Segoe UI Light" panose="020B0502040204020203" pitchFamily="34" charset="0"/>
              </a:rPr>
              <a:t>Connect and scale </a:t>
            </a:r>
          </a:p>
          <a:p>
            <a:pPr lvl="0" algn="ctr" defTabSz="932597">
              <a:defRPr/>
            </a:pPr>
            <a:r>
              <a:rPr lang="en-US" sz="2400" kern="0" dirty="0">
                <a:solidFill>
                  <a:schemeClr val="tx1"/>
                </a:solidFill>
                <a:latin typeface="Segoe UI Light" panose="020B0502040204020203" pitchFamily="34" charset="0"/>
                <a:cs typeface="Segoe UI Light" panose="020B0502040204020203" pitchFamily="34" charset="0"/>
              </a:rPr>
              <a:t>with efficiency</a:t>
            </a:r>
          </a:p>
          <a:p>
            <a:pPr algn="ctr" defTabSz="932472" fontAlgn="base">
              <a:lnSpc>
                <a:spcPct val="90000"/>
              </a:lnSpc>
              <a:spcBef>
                <a:spcPct val="0"/>
              </a:spcBef>
              <a:spcAft>
                <a:spcPct val="0"/>
              </a:spcAft>
            </a:pPr>
            <a:endParaRPr lang="en-US" sz="2400" dirty="0" err="1" smtClean="0">
              <a:solidFill>
                <a:schemeClr val="tx1"/>
              </a:solidFill>
              <a:ea typeface="Segoe UI" pitchFamily="34" charset="0"/>
              <a:cs typeface="Segoe UI" pitchFamily="34" charset="0"/>
            </a:endParaRPr>
          </a:p>
        </p:txBody>
      </p:sp>
      <p:sp>
        <p:nvSpPr>
          <p:cNvPr id="20" name="Freeform 19"/>
          <p:cNvSpPr>
            <a:spLocks noChangeAspect="1"/>
          </p:cNvSpPr>
          <p:nvPr/>
        </p:nvSpPr>
        <p:spPr bwMode="auto">
          <a:xfrm rot="5280000">
            <a:off x="217099" y="5520192"/>
            <a:ext cx="384210" cy="488548"/>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21" name="Group 20"/>
          <p:cNvGrpSpPr/>
          <p:nvPr/>
        </p:nvGrpSpPr>
        <p:grpSpPr>
          <a:xfrm>
            <a:off x="4311897" y="3061793"/>
            <a:ext cx="575790" cy="396449"/>
            <a:chOff x="1107857" y="-3310276"/>
            <a:chExt cx="641349" cy="498475"/>
          </a:xfrm>
          <a:solidFill>
            <a:schemeClr val="tx1"/>
          </a:solidFill>
        </p:grpSpPr>
        <p:sp>
          <p:nvSpPr>
            <p:cNvPr id="2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6" name="Group 25"/>
          <p:cNvGrpSpPr/>
          <p:nvPr/>
        </p:nvGrpSpPr>
        <p:grpSpPr>
          <a:xfrm>
            <a:off x="8403386" y="3061793"/>
            <a:ext cx="392271" cy="429224"/>
            <a:chOff x="5737007" y="-3299164"/>
            <a:chExt cx="425450" cy="427038"/>
          </a:xfrm>
          <a:solidFill>
            <a:schemeClr val="tx1"/>
          </a:solidFill>
        </p:grpSpPr>
        <p:sp>
          <p:nvSpPr>
            <p:cNvPr id="27"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9" name="Group 28"/>
          <p:cNvGrpSpPr/>
          <p:nvPr/>
        </p:nvGrpSpPr>
        <p:grpSpPr>
          <a:xfrm>
            <a:off x="8409301" y="5523808"/>
            <a:ext cx="468263" cy="441172"/>
            <a:chOff x="7646253" y="4979703"/>
            <a:chExt cx="479425" cy="485775"/>
          </a:xfrm>
          <a:solidFill>
            <a:schemeClr val="tx1"/>
          </a:solidFill>
        </p:grpSpPr>
        <p:sp>
          <p:nvSpPr>
            <p:cNvPr id="30"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4" name="Group 33"/>
          <p:cNvGrpSpPr/>
          <p:nvPr/>
        </p:nvGrpSpPr>
        <p:grpSpPr>
          <a:xfrm>
            <a:off x="4344767" y="5504519"/>
            <a:ext cx="447183" cy="460461"/>
            <a:chOff x="11472827" y="4545788"/>
            <a:chExt cx="280728" cy="284825"/>
          </a:xfrm>
          <a:solidFill>
            <a:schemeClr val="tx1"/>
          </a:solidFill>
        </p:grpSpPr>
        <p:sp>
          <p:nvSpPr>
            <p:cNvPr id="35" name="Rounded Rectangle 34"/>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6" name="Rounded Rectangle 35"/>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7" name="Rounded Rectangle 36"/>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8" name="Rounded Rectangle 37"/>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9" name="Freeform 38"/>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0" name="Freeform 39"/>
          <p:cNvSpPr/>
          <p:nvPr/>
        </p:nvSpPr>
        <p:spPr>
          <a:xfrm>
            <a:off x="4371756" y="4325127"/>
            <a:ext cx="420194" cy="33686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3"/>
          <a:stretch>
            <a:fillRect/>
          </a:stretch>
        </p:blipFill>
        <p:spPr>
          <a:xfrm>
            <a:off x="78374" y="4285934"/>
            <a:ext cx="546100" cy="546100"/>
          </a:xfrm>
          <a:prstGeom prst="rect">
            <a:avLst/>
          </a:prstGeom>
        </p:spPr>
      </p:pic>
      <p:pic>
        <p:nvPicPr>
          <p:cNvPr id="43" name="Picture 42"/>
          <p:cNvPicPr>
            <a:picLocks noChangeAspect="1"/>
          </p:cNvPicPr>
          <p:nvPr/>
        </p:nvPicPr>
        <p:blipFill>
          <a:blip r:embed="rId4"/>
          <a:stretch>
            <a:fillRect/>
          </a:stretch>
        </p:blipFill>
        <p:spPr>
          <a:xfrm>
            <a:off x="78374" y="3020567"/>
            <a:ext cx="463750" cy="463750"/>
          </a:xfrm>
          <a:prstGeom prst="rect">
            <a:avLst/>
          </a:prstGeom>
        </p:spPr>
      </p:pic>
      <p:pic>
        <p:nvPicPr>
          <p:cNvPr id="3" name="Picture 2"/>
          <p:cNvPicPr>
            <a:picLocks noChangeAspect="1"/>
          </p:cNvPicPr>
          <p:nvPr/>
        </p:nvPicPr>
        <p:blipFill>
          <a:blip r:embed="rId5"/>
          <a:stretch>
            <a:fillRect/>
          </a:stretch>
        </p:blipFill>
        <p:spPr>
          <a:xfrm>
            <a:off x="8343169" y="4320690"/>
            <a:ext cx="452488" cy="452488"/>
          </a:xfrm>
          <a:prstGeom prst="rect">
            <a:avLst/>
          </a:prstGeom>
        </p:spPr>
      </p:pic>
    </p:spTree>
    <p:extLst>
      <p:ext uri="{BB962C8B-B14F-4D97-AF65-F5344CB8AC3E}">
        <p14:creationId xmlns:p14="http://schemas.microsoft.com/office/powerpoint/2010/main" val="510897785"/>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246316" y="3177811"/>
            <a:ext cx="1366838" cy="2515681"/>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97">
              <a:defRPr/>
            </a:pPr>
            <a:r>
              <a:rPr lang="en-US" altLang="en-US" sz="1600" kern="0" dirty="0">
                <a:solidFill>
                  <a:prstClr val="white"/>
                </a:solidFill>
                <a:latin typeface="Segoe UI Light" panose="020B0502040204020203" pitchFamily="34" charset="0"/>
                <a:cs typeface="Segoe UI Light" panose="020B0502040204020203" pitchFamily="34" charset="0"/>
              </a:rPr>
              <a:t>Devices</a:t>
            </a:r>
            <a:endParaRPr lang="en-US" sz="1600" kern="0" dirty="0">
              <a:solidFill>
                <a:prstClr val="white"/>
              </a:solidFill>
              <a:latin typeface="Segoe UI Light" panose="020B0502040204020203" pitchFamily="34" charset="0"/>
              <a:cs typeface="Segoe UI Light" panose="020B0502040204020203" pitchFamily="34" charset="0"/>
            </a:endParaRPr>
          </a:p>
        </p:txBody>
      </p:sp>
      <p:sp>
        <p:nvSpPr>
          <p:cNvPr id="6" name="Azuee Iot Suite"/>
          <p:cNvSpPr>
            <a:spLocks noChangeArrowheads="1"/>
          </p:cNvSpPr>
          <p:nvPr/>
        </p:nvSpPr>
        <p:spPr bwMode="auto">
          <a:xfrm>
            <a:off x="2943278" y="1977625"/>
            <a:ext cx="6560910" cy="4091953"/>
          </a:xfrm>
          <a:prstGeom prst="rect">
            <a:avLst/>
          </a:prstGeom>
          <a:solidFill>
            <a:srgbClr val="021939"/>
          </a:solidFill>
          <a:ln>
            <a:noFill/>
          </a:ln>
        </p:spPr>
        <p:txBody>
          <a:bodyPr vert="horz" wrap="square" lIns="91440" tIns="45720" rIns="91440" bIns="45720" numCol="1" anchor="t" anchorCtr="0" compatLnSpc="1">
            <a:prstTxWarp prst="textNoShape">
              <a:avLst/>
            </a:prstTxWarp>
          </a:bodyPr>
          <a:lstStyle/>
          <a:p>
            <a:pPr>
              <a:defRPr/>
            </a:pPr>
            <a:r>
              <a:rPr lang="en-US" altLang="en-US" dirty="0">
                <a:solidFill>
                  <a:prstClr val="white"/>
                </a:solidFill>
                <a:latin typeface="Segoe UI Light" panose="020B0502040204020203" pitchFamily="34" charset="0"/>
              </a:rPr>
              <a:t>Azure </a:t>
            </a:r>
            <a:r>
              <a:rPr lang="en-US" altLang="en-US" dirty="0" err="1">
                <a:solidFill>
                  <a:prstClr val="white"/>
                </a:solidFill>
                <a:latin typeface="Segoe UI Light" panose="020B0502040204020203" pitchFamily="34" charset="0"/>
              </a:rPr>
              <a:t>IoT</a:t>
            </a:r>
            <a:r>
              <a:rPr lang="en-US" altLang="en-US" dirty="0">
                <a:solidFill>
                  <a:prstClr val="white"/>
                </a:solidFill>
                <a:latin typeface="Segoe UI Light" panose="020B0502040204020203" pitchFamily="34" charset="0"/>
              </a:rPr>
              <a:t> </a:t>
            </a:r>
            <a:r>
              <a:rPr lang="en-US" altLang="en-US" dirty="0" smtClean="0">
                <a:solidFill>
                  <a:prstClr val="white"/>
                </a:solidFill>
                <a:latin typeface="Segoe UI Light" panose="020B0502040204020203" pitchFamily="34" charset="0"/>
              </a:rPr>
              <a:t>Suite – Drones Remote Monitoring</a:t>
            </a:r>
            <a:endParaRPr lang="en-US" altLang="en-US" sz="1400" dirty="0">
              <a:solidFill>
                <a:prstClr val="white"/>
              </a:solidFill>
              <a:latin typeface="Arial" panose="020B0604020202020204" pitchFamily="34" charset="0"/>
            </a:endParaRPr>
          </a:p>
          <a:p>
            <a:pPr>
              <a:defRPr/>
            </a:pPr>
            <a:endParaRPr lang="en-US" dirty="0">
              <a:solidFill>
                <a:prstClr val="white"/>
              </a:solidFill>
            </a:endParaRPr>
          </a:p>
        </p:txBody>
      </p:sp>
      <p:sp>
        <p:nvSpPr>
          <p:cNvPr id="115" name="Title 1"/>
          <p:cNvSpPr>
            <a:spLocks noGrp="1"/>
          </p:cNvSpPr>
          <p:nvPr>
            <p:ph type="title"/>
          </p:nvPr>
        </p:nvSpPr>
        <p:spPr/>
        <p:txBody>
          <a:bodyPr/>
          <a:lstStyle/>
          <a:p>
            <a:r>
              <a:rPr lang="en-US" sz="3600" dirty="0" smtClean="0"/>
              <a:t>Drones Remote Monitoring</a:t>
            </a:r>
            <a:endParaRPr lang="en-US" sz="3600" dirty="0"/>
          </a:p>
        </p:txBody>
      </p:sp>
      <p:sp>
        <p:nvSpPr>
          <p:cNvPr id="3080" name="Rectangle 148"/>
          <p:cNvSpPr>
            <a:spLocks noChangeArrowheads="1"/>
          </p:cNvSpPr>
          <p:nvPr/>
        </p:nvSpPr>
        <p:spPr bwMode="auto">
          <a:xfrm>
            <a:off x="6915025" y="3089088"/>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nvGrpSpPr>
          <p:cNvPr id="12293" name="Group 12292"/>
          <p:cNvGrpSpPr/>
          <p:nvPr/>
        </p:nvGrpSpPr>
        <p:grpSpPr>
          <a:xfrm>
            <a:off x="1775133" y="4308111"/>
            <a:ext cx="1054100" cy="115888"/>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grpSp>
        <p:nvGrpSpPr>
          <p:cNvPr id="12295" name="Group 12294"/>
          <p:cNvGrpSpPr/>
          <p:nvPr/>
        </p:nvGrpSpPr>
        <p:grpSpPr>
          <a:xfrm>
            <a:off x="1775133" y="4568461"/>
            <a:ext cx="1041400" cy="115888"/>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sp>
        <p:nvSpPr>
          <p:cNvPr id="3210" name="Rectangle 20"/>
          <p:cNvSpPr>
            <a:spLocks noChangeArrowheads="1"/>
          </p:cNvSpPr>
          <p:nvPr/>
        </p:nvSpPr>
        <p:spPr bwMode="auto">
          <a:xfrm>
            <a:off x="10655161" y="3441565"/>
            <a:ext cx="1315619" cy="1825625"/>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97">
              <a:defRPr/>
            </a:pPr>
            <a:r>
              <a:rPr lang="en-US" altLang="en-US" sz="1600" kern="0" dirty="0" smtClean="0">
                <a:solidFill>
                  <a:prstClr val="white"/>
                </a:solidFill>
                <a:latin typeface="Segoe UI Light" panose="020B0502040204020203" pitchFamily="34" charset="0"/>
                <a:cs typeface="Segoe UI Light" panose="020B0502040204020203" pitchFamily="34" charset="0"/>
              </a:rPr>
              <a:t>Back end systems and processes</a:t>
            </a:r>
            <a:endParaRPr lang="en-US" altLang="en-US" sz="1600" kern="0" dirty="0">
              <a:solidFill>
                <a:prstClr val="white"/>
              </a:solidFill>
              <a:latin typeface="Segoe UI Light" panose="020B0502040204020203" pitchFamily="34" charset="0"/>
              <a:cs typeface="Segoe UI Light" panose="020B0502040204020203" pitchFamily="34" charset="0"/>
            </a:endParaRPr>
          </a:p>
          <a:p>
            <a:pPr defTabSz="932597">
              <a:defRPr/>
            </a:pPr>
            <a:endParaRPr lang="en-US" sz="1600" kern="0" dirty="0">
              <a:solidFill>
                <a:prstClr val="white"/>
              </a:solidFill>
              <a:latin typeface="Segoe UI Light" panose="020B0502040204020203" pitchFamily="34" charset="0"/>
              <a:cs typeface="Segoe UI Light" panose="020B0502040204020203" pitchFamily="34" charset="0"/>
            </a:endParaRPr>
          </a:p>
        </p:txBody>
      </p:sp>
      <p:sp>
        <p:nvSpPr>
          <p:cNvPr id="253" name="Rectangle 127"/>
          <p:cNvSpPr>
            <a:spLocks noChangeArrowheads="1"/>
          </p:cNvSpPr>
          <p:nvPr/>
        </p:nvSpPr>
        <p:spPr bwMode="auto">
          <a:xfrm>
            <a:off x="746433" y="4236673"/>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dirty="0" smtClean="0">
                <a:solidFill>
                  <a:srgbClr val="00188F"/>
                </a:solidFill>
                <a:latin typeface="Segoe UI" panose="020B0502040204020203" pitchFamily="34" charset="0"/>
              </a:rPr>
              <a:t> </a:t>
            </a:r>
            <a:endParaRPr lang="en-US" altLang="en-US" dirty="0" smtClean="0">
              <a:solidFill>
                <a:prstClr val="black"/>
              </a:solidFill>
            </a:endParaRPr>
          </a:p>
        </p:txBody>
      </p:sp>
      <p:sp>
        <p:nvSpPr>
          <p:cNvPr id="387" name="Freeform 386"/>
          <p:cNvSpPr>
            <a:spLocks noChangeAspect="1"/>
          </p:cNvSpPr>
          <p:nvPr/>
        </p:nvSpPr>
        <p:spPr bwMode="auto">
          <a:xfrm rot="5280000">
            <a:off x="3231461" y="3973077"/>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gradFill>
                <a:gsLst>
                  <a:gs pos="5417">
                    <a:srgbClr val="505050"/>
                  </a:gs>
                  <a:gs pos="100000">
                    <a:srgbClr val="505050"/>
                  </a:gs>
                </a:gsLst>
                <a:lin ang="5400000" scaled="0"/>
              </a:gradFill>
            </a:endParaRPr>
          </a:p>
        </p:txBody>
      </p:sp>
      <p:grpSp>
        <p:nvGrpSpPr>
          <p:cNvPr id="12575" name="Group 12574"/>
          <p:cNvGrpSpPr/>
          <p:nvPr/>
        </p:nvGrpSpPr>
        <p:grpSpPr>
          <a:xfrm>
            <a:off x="5366045" y="4024028"/>
            <a:ext cx="484187" cy="498475"/>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sp>
        <p:nvSpPr>
          <p:cNvPr id="12369" name="Rectangle 180"/>
          <p:cNvSpPr>
            <a:spLocks noChangeArrowheads="1"/>
          </p:cNvSpPr>
          <p:nvPr/>
        </p:nvSpPr>
        <p:spPr bwMode="auto">
          <a:xfrm>
            <a:off x="5289845" y="4527265"/>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dirty="0" smtClean="0">
                <a:solidFill>
                  <a:prstClr val="white"/>
                </a:solidFill>
                <a:latin typeface="Segoe UI" panose="020B0502040204020203" pitchFamily="34" charset="0"/>
              </a:rPr>
              <a:t>Event Hub</a:t>
            </a:r>
            <a:endParaRPr lang="en-US" altLang="en-US" dirty="0" smtClean="0">
              <a:solidFill>
                <a:prstClr val="white"/>
              </a:solidFill>
            </a:endParaRPr>
          </a:p>
        </p:txBody>
      </p:sp>
      <p:sp>
        <p:nvSpPr>
          <p:cNvPr id="12370" name="Line 181"/>
          <p:cNvSpPr>
            <a:spLocks noChangeShapeType="1"/>
          </p:cNvSpPr>
          <p:nvPr/>
        </p:nvSpPr>
        <p:spPr bwMode="auto">
          <a:xfrm>
            <a:off x="369123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71" name="Freeform 182"/>
          <p:cNvSpPr>
            <a:spLocks/>
          </p:cNvSpPr>
          <p:nvPr/>
        </p:nvSpPr>
        <p:spPr bwMode="auto">
          <a:xfrm>
            <a:off x="4040483"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72" name="Line 183"/>
          <p:cNvSpPr>
            <a:spLocks noChangeShapeType="1"/>
          </p:cNvSpPr>
          <p:nvPr/>
        </p:nvSpPr>
        <p:spPr bwMode="auto">
          <a:xfrm>
            <a:off x="5858170" y="4273265"/>
            <a:ext cx="46037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73" name="Freeform 184"/>
          <p:cNvSpPr>
            <a:spLocks/>
          </p:cNvSpPr>
          <p:nvPr/>
        </p:nvSpPr>
        <p:spPr bwMode="auto">
          <a:xfrm>
            <a:off x="6288383" y="42097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nvGrpSpPr>
          <p:cNvPr id="12574" name="Group 12573"/>
          <p:cNvGrpSpPr/>
          <p:nvPr/>
        </p:nvGrpSpPr>
        <p:grpSpPr>
          <a:xfrm>
            <a:off x="5386683" y="3184240"/>
            <a:ext cx="458787" cy="398463"/>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sp>
        <p:nvSpPr>
          <p:cNvPr id="12378" name="Rectangle 189"/>
          <p:cNvSpPr>
            <a:spLocks noChangeArrowheads="1"/>
          </p:cNvSpPr>
          <p:nvPr/>
        </p:nvSpPr>
        <p:spPr bwMode="auto">
          <a:xfrm>
            <a:off x="5185070" y="3598578"/>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smtClean="0">
                <a:solidFill>
                  <a:prstClr val="white"/>
                </a:solidFill>
                <a:latin typeface="Segoe UI" panose="020B0502040204020203" pitchFamily="34" charset="0"/>
              </a:rPr>
              <a:t>Storage blobs</a:t>
            </a:r>
            <a:endParaRPr lang="en-US" altLang="en-US" smtClean="0">
              <a:solidFill>
                <a:prstClr val="white"/>
              </a:solidFill>
            </a:endParaRPr>
          </a:p>
        </p:txBody>
      </p:sp>
      <p:sp>
        <p:nvSpPr>
          <p:cNvPr id="12379" name="Freeform 190"/>
          <p:cNvSpPr>
            <a:spLocks noEditPoints="1"/>
          </p:cNvSpPr>
          <p:nvPr/>
        </p:nvSpPr>
        <p:spPr bwMode="auto">
          <a:xfrm>
            <a:off x="7510758" y="3179478"/>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80" name="Rectangle 191"/>
          <p:cNvSpPr>
            <a:spLocks noChangeArrowheads="1"/>
          </p:cNvSpPr>
          <p:nvPr/>
        </p:nvSpPr>
        <p:spPr bwMode="auto">
          <a:xfrm>
            <a:off x="7272633" y="3579528"/>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smtClean="0">
                <a:solidFill>
                  <a:prstClr val="white"/>
                </a:solidFill>
                <a:latin typeface="Segoe UI" panose="020B0502040204020203" pitchFamily="34" charset="0"/>
              </a:rPr>
              <a:t>DocumentDB</a:t>
            </a:r>
            <a:endParaRPr lang="en-US" altLang="en-US" smtClean="0">
              <a:solidFill>
                <a:prstClr val="white"/>
              </a:solidFill>
            </a:endParaRPr>
          </a:p>
        </p:txBody>
      </p:sp>
      <p:sp>
        <p:nvSpPr>
          <p:cNvPr id="12381" name="Freeform 192"/>
          <p:cNvSpPr>
            <a:spLocks/>
          </p:cNvSpPr>
          <p:nvPr/>
        </p:nvSpPr>
        <p:spPr bwMode="auto">
          <a:xfrm>
            <a:off x="6878933" y="3873215"/>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82" name="Freeform 193"/>
          <p:cNvSpPr>
            <a:spLocks/>
          </p:cNvSpPr>
          <p:nvPr/>
        </p:nvSpPr>
        <p:spPr bwMode="auto">
          <a:xfrm>
            <a:off x="7602833" y="3776378"/>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83" name="Freeform 194"/>
          <p:cNvSpPr>
            <a:spLocks/>
          </p:cNvSpPr>
          <p:nvPr/>
        </p:nvSpPr>
        <p:spPr bwMode="auto">
          <a:xfrm>
            <a:off x="449768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84" name="Freeform 195"/>
          <p:cNvSpPr>
            <a:spLocks/>
          </p:cNvSpPr>
          <p:nvPr/>
        </p:nvSpPr>
        <p:spPr bwMode="auto">
          <a:xfrm>
            <a:off x="5239045" y="3319178"/>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nvGrpSpPr>
          <p:cNvPr id="12579" name="Group 12578"/>
          <p:cNvGrpSpPr/>
          <p:nvPr/>
        </p:nvGrpSpPr>
        <p:grpSpPr>
          <a:xfrm>
            <a:off x="6383633" y="2415890"/>
            <a:ext cx="508000" cy="450850"/>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grpSp>
      <p:sp>
        <p:nvSpPr>
          <p:cNvPr id="12402" name="Rectangle 212"/>
          <p:cNvSpPr>
            <a:spLocks noChangeArrowheads="1"/>
          </p:cNvSpPr>
          <p:nvPr/>
        </p:nvSpPr>
        <p:spPr bwMode="auto">
          <a:xfrm>
            <a:off x="6170045" y="2861138"/>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dirty="0" smtClean="0">
                <a:solidFill>
                  <a:prstClr val="white"/>
                </a:solidFill>
                <a:latin typeface="Segoe UI" panose="020B0502040204020203" pitchFamily="34" charset="0"/>
              </a:rPr>
              <a:t>Web/Mobile App</a:t>
            </a:r>
            <a:endParaRPr lang="en-US" altLang="en-US" dirty="0" smtClean="0">
              <a:solidFill>
                <a:prstClr val="white"/>
              </a:solidFill>
            </a:endParaRPr>
          </a:p>
        </p:txBody>
      </p:sp>
      <p:sp>
        <p:nvSpPr>
          <p:cNvPr id="12403" name="Freeform 213"/>
          <p:cNvSpPr>
            <a:spLocks/>
          </p:cNvSpPr>
          <p:nvPr/>
        </p:nvSpPr>
        <p:spPr bwMode="auto">
          <a:xfrm>
            <a:off x="6974183" y="2641315"/>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404" name="Freeform 214"/>
          <p:cNvSpPr>
            <a:spLocks/>
          </p:cNvSpPr>
          <p:nvPr/>
        </p:nvSpPr>
        <p:spPr bwMode="auto">
          <a:xfrm>
            <a:off x="6878933" y="257781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405" name="Freeform 215"/>
          <p:cNvSpPr>
            <a:spLocks/>
          </p:cNvSpPr>
          <p:nvPr/>
        </p:nvSpPr>
        <p:spPr bwMode="auto">
          <a:xfrm>
            <a:off x="7602833" y="3052478"/>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406" name="Freeform 216"/>
          <p:cNvSpPr>
            <a:spLocks/>
          </p:cNvSpPr>
          <p:nvPr/>
        </p:nvSpPr>
        <p:spPr bwMode="auto">
          <a:xfrm>
            <a:off x="5616870" y="2641315"/>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407" name="Line 217"/>
          <p:cNvSpPr>
            <a:spLocks noChangeShapeType="1"/>
          </p:cNvSpPr>
          <p:nvPr/>
        </p:nvSpPr>
        <p:spPr bwMode="auto">
          <a:xfrm flipV="1">
            <a:off x="6637633" y="3238215"/>
            <a:ext cx="0" cy="77946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408" name="Freeform 218"/>
          <p:cNvSpPr>
            <a:spLocks/>
          </p:cNvSpPr>
          <p:nvPr/>
        </p:nvSpPr>
        <p:spPr bwMode="auto">
          <a:xfrm>
            <a:off x="6574133" y="3141378"/>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34" name="Freeform 234"/>
          <p:cNvSpPr>
            <a:spLocks/>
          </p:cNvSpPr>
          <p:nvPr/>
        </p:nvSpPr>
        <p:spPr bwMode="auto">
          <a:xfrm>
            <a:off x="3418183" y="2641315"/>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35" name="Freeform 235"/>
          <p:cNvSpPr>
            <a:spLocks/>
          </p:cNvSpPr>
          <p:nvPr/>
        </p:nvSpPr>
        <p:spPr bwMode="auto">
          <a:xfrm>
            <a:off x="3354683" y="3897028"/>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nvGrpSpPr>
          <p:cNvPr id="12576" name="Group 12575"/>
          <p:cNvGrpSpPr/>
          <p:nvPr/>
        </p:nvGrpSpPr>
        <p:grpSpPr>
          <a:xfrm>
            <a:off x="4177008" y="4024028"/>
            <a:ext cx="641349" cy="498475"/>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sp>
        <p:nvSpPr>
          <p:cNvPr id="340" name="Rectangle 240"/>
          <p:cNvSpPr>
            <a:spLocks noChangeArrowheads="1"/>
          </p:cNvSpPr>
          <p:nvPr/>
        </p:nvSpPr>
        <p:spPr bwMode="auto">
          <a:xfrm>
            <a:off x="3983333" y="4528853"/>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dirty="0" smtClean="0">
                <a:solidFill>
                  <a:prstClr val="white"/>
                </a:solidFill>
                <a:latin typeface="Segoe UI" panose="020B0502040204020203" pitchFamily="34" charset="0"/>
              </a:rPr>
              <a:t>Stream Analytics</a:t>
            </a:r>
            <a:endParaRPr lang="en-US" altLang="en-US" dirty="0" smtClean="0">
              <a:solidFill>
                <a:prstClr val="white"/>
              </a:solidFill>
            </a:endParaRPr>
          </a:p>
        </p:txBody>
      </p:sp>
      <p:sp>
        <p:nvSpPr>
          <p:cNvPr id="341" name="Line 241"/>
          <p:cNvSpPr>
            <a:spLocks noChangeShapeType="1"/>
          </p:cNvSpPr>
          <p:nvPr/>
        </p:nvSpPr>
        <p:spPr bwMode="auto">
          <a:xfrm>
            <a:off x="483582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42" name="Freeform 242"/>
          <p:cNvSpPr>
            <a:spLocks/>
          </p:cNvSpPr>
          <p:nvPr/>
        </p:nvSpPr>
        <p:spPr bwMode="auto">
          <a:xfrm>
            <a:off x="5231108"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nvGrpSpPr>
          <p:cNvPr id="12577" name="Group 12576"/>
          <p:cNvGrpSpPr/>
          <p:nvPr/>
        </p:nvGrpSpPr>
        <p:grpSpPr>
          <a:xfrm>
            <a:off x="8806158" y="4035140"/>
            <a:ext cx="425450" cy="427038"/>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sp>
        <p:nvSpPr>
          <p:cNvPr id="350" name="Rectangle 250"/>
          <p:cNvSpPr>
            <a:spLocks noChangeArrowheads="1"/>
          </p:cNvSpPr>
          <p:nvPr/>
        </p:nvSpPr>
        <p:spPr bwMode="auto">
          <a:xfrm>
            <a:off x="8644233" y="4476465"/>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smtClean="0">
                <a:solidFill>
                  <a:prstClr val="white"/>
                </a:solidFill>
                <a:latin typeface="Segoe UI" panose="020B0502040204020203" pitchFamily="34" charset="0"/>
              </a:rPr>
              <a:t>Logic Apps</a:t>
            </a:r>
            <a:endParaRPr lang="en-US" altLang="en-US" smtClean="0">
              <a:solidFill>
                <a:prstClr val="white"/>
              </a:solidFill>
            </a:endParaRPr>
          </a:p>
        </p:txBody>
      </p:sp>
      <p:sp>
        <p:nvSpPr>
          <p:cNvPr id="352" name="Line 251"/>
          <p:cNvSpPr>
            <a:spLocks noChangeShapeType="1"/>
          </p:cNvSpPr>
          <p:nvPr/>
        </p:nvSpPr>
        <p:spPr bwMode="auto">
          <a:xfrm>
            <a:off x="6878933" y="4249453"/>
            <a:ext cx="182086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53" name="Freeform 252"/>
          <p:cNvSpPr>
            <a:spLocks/>
          </p:cNvSpPr>
          <p:nvPr/>
        </p:nvSpPr>
        <p:spPr bwMode="auto">
          <a:xfrm>
            <a:off x="8668045" y="4185953"/>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nvGrpSpPr>
          <p:cNvPr id="2" name="Group 1"/>
          <p:cNvGrpSpPr/>
          <p:nvPr/>
        </p:nvGrpSpPr>
        <p:grpSpPr>
          <a:xfrm>
            <a:off x="7425033" y="4979703"/>
            <a:ext cx="479425" cy="485775"/>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sp>
        <p:nvSpPr>
          <p:cNvPr id="375" name="Rectangle 256"/>
          <p:cNvSpPr>
            <a:spLocks noChangeArrowheads="1"/>
          </p:cNvSpPr>
          <p:nvPr/>
        </p:nvSpPr>
        <p:spPr bwMode="auto">
          <a:xfrm>
            <a:off x="7490120" y="5524215"/>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smtClean="0">
                <a:solidFill>
                  <a:prstClr val="white"/>
                </a:solidFill>
                <a:latin typeface="Segoe UI" panose="020B0502040204020203" pitchFamily="34" charset="0"/>
              </a:rPr>
              <a:t>Azure </a:t>
            </a:r>
            <a:endParaRPr lang="en-US" altLang="en-US" smtClean="0">
              <a:solidFill>
                <a:prstClr val="white"/>
              </a:solidFill>
            </a:endParaRPr>
          </a:p>
        </p:txBody>
      </p:sp>
      <p:sp>
        <p:nvSpPr>
          <p:cNvPr id="376" name="Rectangle 257"/>
          <p:cNvSpPr>
            <a:spLocks noChangeArrowheads="1"/>
          </p:cNvSpPr>
          <p:nvPr/>
        </p:nvSpPr>
        <p:spPr bwMode="auto">
          <a:xfrm>
            <a:off x="7172620" y="5697253"/>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smtClean="0">
                <a:solidFill>
                  <a:prstClr val="white"/>
                </a:solidFill>
                <a:latin typeface="Segoe UI" panose="020B0502040204020203" pitchFamily="34" charset="0"/>
              </a:rPr>
              <a:t>Active Directory</a:t>
            </a:r>
            <a:endParaRPr lang="en-US" altLang="en-US" smtClean="0">
              <a:solidFill>
                <a:prstClr val="white"/>
              </a:solidFill>
            </a:endParaRPr>
          </a:p>
        </p:txBody>
      </p:sp>
      <p:sp>
        <p:nvSpPr>
          <p:cNvPr id="378" name="Rectangle 260"/>
          <p:cNvSpPr>
            <a:spLocks noChangeArrowheads="1"/>
          </p:cNvSpPr>
          <p:nvPr/>
        </p:nvSpPr>
        <p:spPr bwMode="auto">
          <a:xfrm>
            <a:off x="3192758"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dirty="0" err="1" smtClean="0">
                <a:solidFill>
                  <a:prstClr val="white"/>
                </a:solidFill>
                <a:latin typeface="Segoe UI" panose="020B0502040204020203" pitchFamily="34" charset="0"/>
              </a:rPr>
              <a:t>IoT</a:t>
            </a:r>
            <a:r>
              <a:rPr lang="en-US" altLang="en-US" sz="1100" dirty="0" smtClean="0">
                <a:solidFill>
                  <a:prstClr val="white"/>
                </a:solidFill>
                <a:latin typeface="Segoe UI" panose="020B0502040204020203" pitchFamily="34" charset="0"/>
              </a:rPr>
              <a:t> Hub</a:t>
            </a:r>
            <a:endParaRPr lang="en-US" altLang="en-US" dirty="0" smtClean="0">
              <a:solidFill>
                <a:prstClr val="white"/>
              </a:solidFill>
            </a:endParaRPr>
          </a:p>
        </p:txBody>
      </p:sp>
      <p:grpSp>
        <p:nvGrpSpPr>
          <p:cNvPr id="12570" name="Group 12569"/>
          <p:cNvGrpSpPr/>
          <p:nvPr/>
        </p:nvGrpSpPr>
        <p:grpSpPr>
          <a:xfrm>
            <a:off x="6383633" y="4024028"/>
            <a:ext cx="508000" cy="449263"/>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sp>
        <p:nvSpPr>
          <p:cNvPr id="12559" name="Rectangle 275"/>
          <p:cNvSpPr>
            <a:spLocks noChangeArrowheads="1"/>
          </p:cNvSpPr>
          <p:nvPr/>
        </p:nvSpPr>
        <p:spPr bwMode="auto">
          <a:xfrm>
            <a:off x="6339183" y="4485990"/>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dirty="0" smtClean="0">
                <a:solidFill>
                  <a:prstClr val="white"/>
                </a:solidFill>
                <a:latin typeface="Segoe UI" panose="020B0502040204020203" pitchFamily="34" charset="0"/>
              </a:rPr>
              <a:t>Web Jobs</a:t>
            </a:r>
            <a:endParaRPr lang="en-US" altLang="en-US" dirty="0" smtClean="0">
              <a:solidFill>
                <a:prstClr val="white"/>
              </a:solidFill>
            </a:endParaRPr>
          </a:p>
        </p:txBody>
      </p:sp>
      <p:sp>
        <p:nvSpPr>
          <p:cNvPr id="12569" name="Rectangle 287"/>
          <p:cNvSpPr>
            <a:spLocks noChangeArrowheads="1"/>
          </p:cNvSpPr>
          <p:nvPr/>
        </p:nvSpPr>
        <p:spPr bwMode="auto">
          <a:xfrm>
            <a:off x="8464262" y="2952345"/>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100" dirty="0" smtClean="0">
                <a:solidFill>
                  <a:srgbClr val="0070C0"/>
                </a:solidFill>
                <a:latin typeface="Segoe UI" panose="020B0502040204020203" pitchFamily="34" charset="0"/>
              </a:rPr>
              <a:t>Power BI</a:t>
            </a:r>
            <a:endParaRPr lang="en-US" altLang="en-US" dirty="0" smtClean="0">
              <a:solidFill>
                <a:prstClr val="black"/>
              </a:solidFill>
            </a:endParaRPr>
          </a:p>
        </p:txBody>
      </p:sp>
      <p:sp>
        <p:nvSpPr>
          <p:cNvPr id="12581" name="Rectangle 12580"/>
          <p:cNvSpPr/>
          <p:nvPr>
            <p:custDataLst>
              <p:tags r:id="rId1"/>
            </p:custDataLst>
          </p:nvPr>
        </p:nvSpPr>
        <p:spPr bwMode="auto">
          <a:xfrm>
            <a:off x="8469203" y="2377722"/>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defTabSz="932472" fontAlgn="base">
              <a:spcBef>
                <a:spcPct val="0"/>
              </a:spcBef>
              <a:spcAft>
                <a:spcPct val="0"/>
              </a:spcAft>
              <a:defRPr/>
            </a:pPr>
            <a:endParaRPr lang="en-US" sz="1500" dirty="0">
              <a:gradFill flip="none" rotWithShape="1">
                <a:gsLst>
                  <a:gs pos="5417">
                    <a:srgbClr val="FFFFFF"/>
                  </a:gs>
                  <a:gs pos="100000">
                    <a:srgbClr val="FFFFFF"/>
                  </a:gs>
                </a:gsLst>
                <a:lin ang="5400000" scaled="0"/>
                <a:tileRect/>
              </a:gradFill>
            </a:endParaRPr>
          </a:p>
        </p:txBody>
      </p:sp>
      <p:grpSp>
        <p:nvGrpSpPr>
          <p:cNvPr id="326" name="Group 325"/>
          <p:cNvGrpSpPr/>
          <p:nvPr/>
        </p:nvGrpSpPr>
        <p:grpSpPr>
          <a:xfrm>
            <a:off x="8601393" y="2515093"/>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000" b="1" dirty="0" smtClean="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000" b="1" dirty="0" smtClean="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000" b="1" dirty="0" smtClean="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000" b="1" dirty="0" smtClean="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prstClr val="white"/>
                </a:solidFill>
              </a:endParaRPr>
            </a:p>
          </p:txBody>
        </p:sp>
      </p:grpSp>
      <p:grpSp>
        <p:nvGrpSpPr>
          <p:cNvPr id="299" name="Group 298"/>
          <p:cNvGrpSpPr/>
          <p:nvPr/>
        </p:nvGrpSpPr>
        <p:grpSpPr>
          <a:xfrm>
            <a:off x="9582355" y="4636175"/>
            <a:ext cx="1054100" cy="115888"/>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grpSp>
        <p:nvGrpSpPr>
          <p:cNvPr id="302" name="Group 301"/>
          <p:cNvGrpSpPr/>
          <p:nvPr/>
        </p:nvGrpSpPr>
        <p:grpSpPr>
          <a:xfrm>
            <a:off x="9524411" y="4399607"/>
            <a:ext cx="1041400" cy="115888"/>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pic>
        <p:nvPicPr>
          <p:cNvPr id="122" name="Picture 121"/>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6153" y="3733078"/>
            <a:ext cx="1147679" cy="592153"/>
          </a:xfrm>
          <a:prstGeom prst="rect">
            <a:avLst/>
          </a:prstGeom>
        </p:spPr>
      </p:pic>
      <p:pic>
        <p:nvPicPr>
          <p:cNvPr id="123" name="Picture 122"/>
          <p:cNvPicPr>
            <a:picLocks noChangeAspect="1"/>
          </p:cNvPicPr>
          <p:nvPr/>
        </p:nvPicPr>
        <p:blipFill>
          <a:blip r:embed="rId5"/>
          <a:stretch>
            <a:fillRect/>
          </a:stretch>
        </p:blipFill>
        <p:spPr>
          <a:xfrm>
            <a:off x="85705" y="4058542"/>
            <a:ext cx="1744668" cy="1744668"/>
          </a:xfrm>
          <a:prstGeom prst="rect">
            <a:avLst/>
          </a:prstGeom>
        </p:spPr>
      </p:pic>
    </p:spTree>
    <p:extLst>
      <p:ext uri="{BB962C8B-B14F-4D97-AF65-F5344CB8AC3E}">
        <p14:creationId xmlns:p14="http://schemas.microsoft.com/office/powerpoint/2010/main" val="1421785531"/>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925" y="2434796"/>
            <a:ext cx="2886054" cy="896518"/>
          </a:xfrm>
        </p:spPr>
        <p:txBody>
          <a:bodyPr/>
          <a:lstStyle/>
          <a:p>
            <a:r>
              <a:rPr lang="en-US" sz="8000" dirty="0" smtClean="0"/>
              <a:t>Flip!</a:t>
            </a:r>
            <a:endParaRPr lang="en-US" sz="6000" dirty="0"/>
          </a:p>
        </p:txBody>
      </p:sp>
      <p:sp>
        <p:nvSpPr>
          <p:cNvPr id="4" name="Title 1"/>
          <p:cNvSpPr txBox="1">
            <a:spLocks/>
          </p:cNvSpPr>
          <p:nvPr/>
        </p:nvSpPr>
        <p:spPr>
          <a:xfrm>
            <a:off x="3019437" y="4035702"/>
            <a:ext cx="6257787" cy="896518"/>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5" b="0" kern="1200" cap="none" spc="-100"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lang="en-US" sz="4400" dirty="0" smtClean="0"/>
              <a:t>Drones talking the </a:t>
            </a:r>
            <a:r>
              <a:rPr lang="en-US" sz="4400" dirty="0" smtClean="0"/>
              <a:t>Cloud</a:t>
            </a:r>
          </a:p>
          <a:p>
            <a:r>
              <a:rPr lang="en-US" sz="3600" dirty="0" smtClean="0"/>
              <a:t>(integrating </a:t>
            </a:r>
            <a:r>
              <a:rPr lang="en-US" sz="3600" dirty="0" err="1" smtClean="0"/>
              <a:t>IoT</a:t>
            </a:r>
            <a:r>
              <a:rPr lang="en-US" sz="3600" dirty="0" smtClean="0"/>
              <a:t> Suite) </a:t>
            </a:r>
            <a:endParaRPr lang="en-US" sz="3600" dirty="0"/>
          </a:p>
        </p:txBody>
      </p:sp>
      <p:sp>
        <p:nvSpPr>
          <p:cNvPr id="5" name="Freeform 4"/>
          <p:cNvSpPr>
            <a:spLocks noChangeAspect="1"/>
          </p:cNvSpPr>
          <p:nvPr/>
        </p:nvSpPr>
        <p:spPr bwMode="auto">
          <a:xfrm rot="5280000">
            <a:off x="9661934" y="897789"/>
            <a:ext cx="1375280" cy="1748759"/>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8975217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132195" y="1114425"/>
            <a:ext cx="4196275" cy="402513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129668" y="263680"/>
            <a:ext cx="4139465" cy="6280621"/>
          </a:xfrm>
        </p:spPr>
        <p:txBody>
          <a:bodyPr/>
          <a:lstStyle/>
          <a:p>
            <a:pPr lvl="0"/>
            <a:r>
              <a:rPr lang="en-US" dirty="0" smtClean="0"/>
              <a:t>   Landing</a:t>
            </a:r>
            <a:endParaRPr lang="en-US" dirty="0"/>
          </a:p>
        </p:txBody>
      </p:sp>
      <p:sp>
        <p:nvSpPr>
          <p:cNvPr id="22" name="Rectangle 21"/>
          <p:cNvSpPr/>
          <p:nvPr/>
        </p:nvSpPr>
        <p:spPr>
          <a:xfrm>
            <a:off x="6599767" y="3846028"/>
            <a:ext cx="3385966" cy="472502"/>
          </a:xfrm>
          <a:prstGeom prst="rect">
            <a:avLst/>
          </a:prstGeom>
        </p:spPr>
        <p:txBody>
          <a:bodyPr wrap="square">
            <a:spAutoFit/>
          </a:bodyPr>
          <a:lstStyle/>
          <a:p>
            <a:pPr algn="ctr" defTabSz="913652" fontAlgn="base">
              <a:lnSpc>
                <a:spcPct val="90000"/>
              </a:lnSpc>
              <a:spcBef>
                <a:spcPct val="0"/>
              </a:spcBef>
              <a:spcAft>
                <a:spcPct val="0"/>
              </a:spcAft>
              <a:defRPr/>
            </a:pPr>
            <a:r>
              <a:rPr lang="en-US" sz="2745" dirty="0" smtClean="0">
                <a:solidFill>
                  <a:prstClr val="white"/>
                </a:solidFill>
                <a:latin typeface="Segoe UI Light"/>
                <a:ea typeface="Segoe UI" pitchFamily="34" charset="0"/>
                <a:cs typeface="Segoe UI" pitchFamily="34" charset="0"/>
              </a:rPr>
              <a:t>Questions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621" y="1920559"/>
            <a:ext cx="3215792" cy="1676317"/>
          </a:xfrm>
          <a:prstGeom prst="rect">
            <a:avLst/>
          </a:prstGeom>
        </p:spPr>
      </p:pic>
      <p:sp>
        <p:nvSpPr>
          <p:cNvPr id="3" name="Rectangle 2"/>
          <p:cNvSpPr/>
          <p:nvPr/>
        </p:nvSpPr>
        <p:spPr>
          <a:xfrm>
            <a:off x="10304248" y="5139560"/>
            <a:ext cx="3718156" cy="646331"/>
          </a:xfrm>
          <a:prstGeom prst="rect">
            <a:avLst/>
          </a:prstGeom>
        </p:spPr>
        <p:txBody>
          <a:bodyPr wrap="square">
            <a:spAutoFit/>
          </a:bodyPr>
          <a:lstStyle/>
          <a:p>
            <a:r>
              <a:rPr lang="en-US" altLang="en-US" dirty="0">
                <a:solidFill>
                  <a:schemeClr val="tx1">
                    <a:lumMod val="85000"/>
                  </a:schemeClr>
                </a:solidFill>
              </a:rPr>
              <a:t>@</a:t>
            </a:r>
            <a:r>
              <a:rPr lang="en-US" altLang="en-US" dirty="0" err="1">
                <a:solidFill>
                  <a:schemeClr val="tx1">
                    <a:lumMod val="85000"/>
                  </a:schemeClr>
                </a:solidFill>
              </a:rPr>
              <a:t>guadacasuso</a:t>
            </a:r>
            <a:r>
              <a:rPr lang="en-US" altLang="en-US" dirty="0">
                <a:solidFill>
                  <a:schemeClr val="tx1">
                    <a:lumMod val="85000"/>
                  </a:schemeClr>
                </a:solidFill>
              </a:rPr>
              <a:t> </a:t>
            </a:r>
            <a:r>
              <a:rPr lang="en-US" altLang="en-US" dirty="0">
                <a:solidFill>
                  <a:schemeClr val="bg1"/>
                </a:solidFill>
              </a:rPr>
              <a:t/>
            </a:r>
            <a:br>
              <a:rPr lang="en-US" altLang="en-US" dirty="0">
                <a:solidFill>
                  <a:schemeClr val="bg1"/>
                </a:solidFill>
              </a:rPr>
            </a:b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17279">
            <a:off x="7758123" y="1612832"/>
            <a:ext cx="1069253" cy="1902908"/>
          </a:xfrm>
          <a:prstGeom prst="rect">
            <a:avLst/>
          </a:prstGeom>
        </p:spPr>
      </p:pic>
    </p:spTree>
    <p:extLst>
      <p:ext uri="{BB962C8B-B14F-4D97-AF65-F5344CB8AC3E}">
        <p14:creationId xmlns:p14="http://schemas.microsoft.com/office/powerpoint/2010/main" val="3565702550"/>
      </p:ext>
    </p:extLst>
  </p:cSld>
  <p:clrMapOvr>
    <a:masterClrMapping/>
  </p:clrMapOvr>
  <p:transition spd="slow">
    <p:comb/>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7540"/>
            <a:ext cx="12192000" cy="6858000"/>
          </a:xfrm>
          <a:prstGeom prst="rect">
            <a:avLst/>
          </a:prstGeom>
          <a:effectLst>
            <a:outerShdw blurRad="1257300" dist="50800" dir="5400000" sx="60000" sy="60000" algn="ctr" rotWithShape="0">
              <a:schemeClr val="bg2">
                <a:alpha val="0"/>
              </a:schemeClr>
            </a:outerShdw>
            <a:reflection stA="0" endPos="65000" dist="50800" dir="5400000" sy="-100000" algn="bl" rotWithShape="0"/>
          </a:effectLst>
        </p:spPr>
      </p:pic>
      <p:sp>
        <p:nvSpPr>
          <p:cNvPr id="5" name="Rectangle 4"/>
          <p:cNvSpPr/>
          <p:nvPr/>
        </p:nvSpPr>
        <p:spPr>
          <a:xfrm>
            <a:off x="0" y="0"/>
            <a:ext cx="12192000" cy="10950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5206867" y="-137240"/>
            <a:ext cx="7703735" cy="12323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solidFill>
                  <a:schemeClr val="bg2"/>
                </a:solidFill>
                <a:latin typeface="Arial Narrow" panose="020B0606020202030204" pitchFamily="34" charset="0"/>
              </a:rPr>
              <a:t>Drones </a:t>
            </a:r>
            <a:r>
              <a:rPr lang="en-US" dirty="0" smtClean="0">
                <a:solidFill>
                  <a:schemeClr val="bg2"/>
                </a:solidFill>
                <a:latin typeface="Arial Narrow" panose="020B0606020202030204" pitchFamily="34" charset="0"/>
              </a:rPr>
              <a:t>in </a:t>
            </a:r>
            <a:r>
              <a:rPr lang="en-US" dirty="0" smtClean="0">
                <a:solidFill>
                  <a:schemeClr val="bg2"/>
                </a:solidFill>
                <a:latin typeface="Arial Narrow" panose="020B0606020202030204" pitchFamily="34" charset="0"/>
              </a:rPr>
              <a:t>the Cloud</a:t>
            </a:r>
            <a:endParaRPr lang="en-US" sz="4000" dirty="0">
              <a:solidFill>
                <a:schemeClr val="bg2"/>
              </a:solidFill>
              <a:latin typeface="Arial Narrow" panose="020B0606020202030204" pitchFamily="34" charset="0"/>
            </a:endParaRPr>
          </a:p>
        </p:txBody>
      </p:sp>
      <p:grpSp>
        <p:nvGrpSpPr>
          <p:cNvPr id="6" name="Group 5"/>
          <p:cNvGrpSpPr/>
          <p:nvPr/>
        </p:nvGrpSpPr>
        <p:grpSpPr>
          <a:xfrm>
            <a:off x="6495098" y="1190331"/>
            <a:ext cx="7703735" cy="5590571"/>
            <a:chOff x="6333173" y="1095081"/>
            <a:chExt cx="7703735" cy="5590571"/>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3204" y="2637459"/>
              <a:ext cx="3095872" cy="4048193"/>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3204" y="1095081"/>
              <a:ext cx="3101927" cy="1550964"/>
            </a:xfrm>
            <a:prstGeom prst="rect">
              <a:avLst/>
            </a:prstGeom>
          </p:spPr>
        </p:pic>
        <p:sp>
          <p:nvSpPr>
            <p:cNvPr id="4" name="Rectangle 3"/>
            <p:cNvSpPr/>
            <p:nvPr/>
          </p:nvSpPr>
          <p:spPr>
            <a:xfrm>
              <a:off x="8610013" y="5600902"/>
              <a:ext cx="3039062" cy="1084750"/>
            </a:xfrm>
            <a:prstGeom prst="rect">
              <a:avLst/>
            </a:prstGeom>
            <a:solidFill>
              <a:srgbClr val="009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6333173" y="5999194"/>
              <a:ext cx="7703735" cy="4744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err="1" smtClean="0">
                  <a:solidFill>
                    <a:schemeClr val="bg1"/>
                  </a:solidFill>
                </a:rPr>
                <a:t>Guada</a:t>
              </a:r>
              <a:r>
                <a:rPr lang="en-US" sz="2800" dirty="0" smtClean="0">
                  <a:solidFill>
                    <a:schemeClr val="bg1"/>
                  </a:solidFill>
                </a:rPr>
                <a:t> </a:t>
              </a:r>
              <a:r>
                <a:rPr lang="en-US" sz="2800" dirty="0" smtClean="0">
                  <a:solidFill>
                    <a:schemeClr val="bg1"/>
                  </a:solidFill>
                </a:rPr>
                <a:t>Casuso </a:t>
              </a:r>
              <a:endParaRPr lang="en-US" sz="3200" dirty="0">
                <a:solidFill>
                  <a:schemeClr val="bg1"/>
                </a:solidFill>
              </a:endParaRPr>
            </a:p>
            <a:p>
              <a:r>
                <a:rPr lang="en-US" sz="2800" dirty="0" smtClean="0">
                  <a:solidFill>
                    <a:schemeClr val="bg1"/>
                  </a:solidFill>
                </a:rPr>
                <a:t>@</a:t>
              </a:r>
              <a:r>
                <a:rPr lang="en-US" sz="2800" dirty="0" err="1" smtClean="0">
                  <a:solidFill>
                    <a:schemeClr val="bg1"/>
                  </a:solidFill>
                </a:rPr>
                <a:t>guadacasuso</a:t>
              </a:r>
              <a:endParaRPr lang="en-US" sz="2800" dirty="0">
                <a:solidFill>
                  <a:schemeClr val="bg1"/>
                </a:solidFill>
              </a:endParaRPr>
            </a:p>
          </p:txBody>
        </p:sp>
      </p:grpSp>
    </p:spTree>
    <p:extLst>
      <p:ext uri="{BB962C8B-B14F-4D97-AF65-F5344CB8AC3E}">
        <p14:creationId xmlns:p14="http://schemas.microsoft.com/office/powerpoint/2010/main" val="793869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132195" y="1114425"/>
            <a:ext cx="4196275" cy="402513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129668" y="263680"/>
            <a:ext cx="4139465" cy="6280621"/>
          </a:xfrm>
        </p:spPr>
        <p:txBody>
          <a:bodyPr/>
          <a:lstStyle/>
          <a:p>
            <a:pPr lvl="0"/>
            <a:r>
              <a:rPr lang="en-US" dirty="0" smtClean="0"/>
              <a:t>   Appendix</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621" y="1920559"/>
            <a:ext cx="3215792" cy="1676317"/>
          </a:xfrm>
          <a:prstGeom prst="rect">
            <a:avLst/>
          </a:prstGeom>
        </p:spPr>
      </p:pic>
    </p:spTree>
    <p:extLst>
      <p:ext uri="{BB962C8B-B14F-4D97-AF65-F5344CB8AC3E}">
        <p14:creationId xmlns:p14="http://schemas.microsoft.com/office/powerpoint/2010/main" val="1977976033"/>
      </p:ext>
    </p:extLst>
  </p:cSld>
  <p:clrMapOvr>
    <a:masterClrMapping/>
  </p:clrMapOvr>
  <p:transition spd="slow">
    <p:comb/>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7353" y="1216091"/>
          <a:ext cx="11885182" cy="5659761"/>
        </p:xfrm>
        <a:graphic>
          <a:graphicData uri="http://schemas.openxmlformats.org/drawingml/2006/table">
            <a:tbl>
              <a:tblPr firstRow="1" bandRow="1">
                <a:tableStyleId>{E8034E78-7F5D-4C2E-B375-FC64B27BC917}</a:tableStyleId>
              </a:tblPr>
              <a:tblGrid>
                <a:gridCol w="1583635"/>
                <a:gridCol w="1076758"/>
                <a:gridCol w="1230169"/>
                <a:gridCol w="3546226"/>
                <a:gridCol w="1211736"/>
                <a:gridCol w="1355153"/>
                <a:gridCol w="1881505"/>
              </a:tblGrid>
              <a:tr h="593727">
                <a:tc>
                  <a:txBody>
                    <a:bodyPr/>
                    <a:lstStyle/>
                    <a:p>
                      <a:r>
                        <a:rPr lang="en-US" sz="1200" dirty="0" smtClean="0"/>
                        <a:t>Model</a:t>
                      </a:r>
                      <a:endParaRPr lang="en-US" sz="1200" dirty="0"/>
                    </a:p>
                  </a:txBody>
                  <a:tcPr/>
                </a:tc>
                <a:tc>
                  <a:txBody>
                    <a:bodyPr/>
                    <a:lstStyle/>
                    <a:p>
                      <a:r>
                        <a:rPr lang="en-US" sz="1200" dirty="0" smtClean="0"/>
                        <a:t>Best</a:t>
                      </a:r>
                      <a:r>
                        <a:rPr lang="en-US" sz="1200" baseline="0" dirty="0" smtClean="0"/>
                        <a:t> for</a:t>
                      </a:r>
                      <a:endParaRPr lang="en-US" sz="1200" dirty="0"/>
                    </a:p>
                  </a:txBody>
                  <a:tcPr/>
                </a:tc>
                <a:tc>
                  <a:txBody>
                    <a:bodyPr/>
                    <a:lstStyle/>
                    <a:p>
                      <a:r>
                        <a:rPr lang="en-US" sz="1200" dirty="0" smtClean="0"/>
                        <a:t>Camera</a:t>
                      </a:r>
                      <a:endParaRPr lang="en-US" sz="1200" dirty="0"/>
                    </a:p>
                  </a:txBody>
                  <a:tcPr/>
                </a:tc>
                <a:tc>
                  <a:txBody>
                    <a:bodyPr/>
                    <a:lstStyle/>
                    <a:p>
                      <a:r>
                        <a:rPr lang="en-US" sz="1200" dirty="0" smtClean="0"/>
                        <a:t>Specs</a:t>
                      </a:r>
                      <a:r>
                        <a:rPr lang="en-US" sz="1200" baseline="0" dirty="0" smtClean="0"/>
                        <a:t> </a:t>
                      </a:r>
                      <a:endParaRPr lang="en-US" sz="1200" dirty="0"/>
                    </a:p>
                  </a:txBody>
                  <a:tcPr/>
                </a:tc>
                <a:tc>
                  <a:txBody>
                    <a:bodyPr/>
                    <a:lstStyle/>
                    <a:p>
                      <a:r>
                        <a:rPr lang="en-US" sz="1200" dirty="0" smtClean="0"/>
                        <a:t>Battery &amp; Autonomy</a:t>
                      </a:r>
                      <a:endParaRPr lang="en-US" sz="1200" dirty="0"/>
                    </a:p>
                  </a:txBody>
                  <a:tcPr/>
                </a:tc>
                <a:tc>
                  <a:txBody>
                    <a:bodyPr/>
                    <a:lstStyle/>
                    <a:p>
                      <a:r>
                        <a:rPr lang="en-US" sz="1200" dirty="0" smtClean="0"/>
                        <a:t>Price</a:t>
                      </a:r>
                      <a:endParaRPr lang="en-US" sz="1200" dirty="0"/>
                    </a:p>
                  </a:txBody>
                  <a:tcPr/>
                </a:tc>
                <a:tc>
                  <a:txBody>
                    <a:bodyPr/>
                    <a:lstStyle/>
                    <a:p>
                      <a:r>
                        <a:rPr lang="en-US" sz="1200" dirty="0" smtClean="0"/>
                        <a:t>Software</a:t>
                      </a:r>
                      <a:endParaRPr lang="en-US" sz="1200" dirty="0"/>
                    </a:p>
                  </a:txBody>
                  <a:tcPr/>
                </a:tc>
              </a:tr>
              <a:tr h="2363622">
                <a:tc>
                  <a:txBody>
                    <a:bodyPr/>
                    <a:lstStyle/>
                    <a:p>
                      <a:r>
                        <a:rPr lang="en-US" sz="1200" dirty="0" smtClean="0">
                          <a:solidFill>
                            <a:schemeClr val="tx1"/>
                          </a:solidFill>
                        </a:rPr>
                        <a:t>Parrot arr2</a:t>
                      </a:r>
                    </a:p>
                    <a:p>
                      <a:r>
                        <a:rPr lang="en-US" sz="1200" dirty="0" smtClean="0">
                          <a:solidFill>
                            <a:schemeClr val="tx1"/>
                          </a:solidFill>
                          <a:hlinkClick r:id="rId3"/>
                        </a:rPr>
                        <a:t>http://ardrone2.parrot.com/</a:t>
                      </a:r>
                      <a:endParaRPr lang="en-US" sz="1200" dirty="0" smtClean="0">
                        <a:solidFill>
                          <a:schemeClr val="tx1"/>
                        </a:solidFill>
                      </a:endParaRPr>
                    </a:p>
                    <a:p>
                      <a:endParaRPr lang="en-US" sz="1200" dirty="0">
                        <a:solidFill>
                          <a:schemeClr val="tx1"/>
                        </a:solidFill>
                      </a:endParaRPr>
                    </a:p>
                  </a:txBody>
                  <a:tcPr/>
                </a:tc>
                <a:tc>
                  <a:txBody>
                    <a:bodyPr/>
                    <a:lstStyle/>
                    <a:p>
                      <a:r>
                        <a:rPr lang="en-US" sz="1200" dirty="0" smtClean="0">
                          <a:solidFill>
                            <a:schemeClr val="tx1"/>
                          </a:solidFill>
                        </a:rPr>
                        <a:t>Gaming</a:t>
                      </a:r>
                    </a:p>
                    <a:p>
                      <a:r>
                        <a:rPr lang="en-US" sz="1200" dirty="0" smtClean="0">
                          <a:solidFill>
                            <a:schemeClr val="tx1"/>
                          </a:solidFill>
                        </a:rPr>
                        <a:t>Acrobatics </a:t>
                      </a:r>
                      <a:endParaRPr lang="en-US" sz="1200" dirty="0">
                        <a:solidFill>
                          <a:schemeClr val="tx1"/>
                        </a:solidFill>
                      </a:endParaRPr>
                    </a:p>
                  </a:txBody>
                  <a:tcPr/>
                </a:tc>
                <a:tc>
                  <a:txBody>
                    <a:bodyPr/>
                    <a:lstStyle/>
                    <a:p>
                      <a:r>
                        <a:rPr lang="en-US" sz="1200" dirty="0" err="1" smtClean="0">
                          <a:solidFill>
                            <a:schemeClr val="tx1"/>
                          </a:solidFill>
                        </a:rPr>
                        <a:t>OnBoard</a:t>
                      </a:r>
                      <a:r>
                        <a:rPr lang="en-US" sz="1200" dirty="0" smtClean="0">
                          <a:solidFill>
                            <a:schemeClr val="tx1"/>
                          </a:solidFill>
                        </a:rPr>
                        <a:t> </a:t>
                      </a:r>
                    </a:p>
                    <a:p>
                      <a:r>
                        <a:rPr lang="en-US" sz="1200" dirty="0" smtClean="0">
                          <a:solidFill>
                            <a:schemeClr val="tx1"/>
                          </a:solidFill>
                        </a:rPr>
                        <a:t>2 cameras 720p DH</a:t>
                      </a:r>
                      <a:endParaRPr lang="en-US" sz="1200" dirty="0">
                        <a:solidFill>
                          <a:schemeClr val="tx1"/>
                        </a:solidFill>
                      </a:endParaRPr>
                    </a:p>
                  </a:txBody>
                  <a:tcPr/>
                </a:tc>
                <a:tc>
                  <a:txBody>
                    <a:bodyPr/>
                    <a:lstStyle/>
                    <a:p>
                      <a:r>
                        <a:rPr lang="en-US" sz="1200" kern="1200" dirty="0" smtClean="0">
                          <a:solidFill>
                            <a:schemeClr val="tx1"/>
                          </a:solidFill>
                          <a:effectLst/>
                        </a:rPr>
                        <a:t>Carbon fiber tubes : Total weight 380g with outdoor hull, 420g with indoor hull</a:t>
                      </a:r>
                    </a:p>
                    <a:p>
                      <a:pPr rtl="0"/>
                      <a:r>
                        <a:rPr lang="en-US" sz="1200" kern="1200" dirty="0" smtClean="0">
                          <a:solidFill>
                            <a:schemeClr val="tx1"/>
                          </a:solidFill>
                          <a:effectLst/>
                        </a:rPr>
                        <a:t>USB 2.0 high speed for extensions</a:t>
                      </a:r>
                    </a:p>
                    <a:p>
                      <a:pPr rtl="0"/>
                      <a:r>
                        <a:rPr lang="en-US" sz="1200" kern="1200" dirty="0" smtClean="0">
                          <a:solidFill>
                            <a:schemeClr val="tx1"/>
                          </a:solidFill>
                          <a:effectLst/>
                        </a:rPr>
                        <a:t>Wi-Fi b g n</a:t>
                      </a:r>
                    </a:p>
                    <a:p>
                      <a:pPr rtl="0"/>
                      <a:r>
                        <a:rPr lang="en-US" sz="1200" kern="1200" dirty="0" smtClean="0">
                          <a:solidFill>
                            <a:schemeClr val="tx1"/>
                          </a:solidFill>
                          <a:effectLst/>
                        </a:rPr>
                        <a:t>3 axis gyroscope 2000°/second precision</a:t>
                      </a:r>
                    </a:p>
                    <a:p>
                      <a:pPr rtl="0"/>
                      <a:r>
                        <a:rPr lang="en-US" sz="1200" kern="1200" dirty="0" smtClean="0">
                          <a:solidFill>
                            <a:schemeClr val="tx1"/>
                          </a:solidFill>
                          <a:effectLst/>
                        </a:rPr>
                        <a:t>3 axis accelerometer +-50mg precision</a:t>
                      </a:r>
                    </a:p>
                    <a:p>
                      <a:pPr rtl="0"/>
                      <a:r>
                        <a:rPr lang="en-US" sz="1200" kern="1200" dirty="0" smtClean="0">
                          <a:solidFill>
                            <a:schemeClr val="tx1"/>
                          </a:solidFill>
                          <a:effectLst/>
                        </a:rPr>
                        <a:t>3 axis magnetometer 6° precision</a:t>
                      </a:r>
                    </a:p>
                    <a:p>
                      <a:pPr rtl="0"/>
                      <a:r>
                        <a:rPr lang="en-US" sz="1200" kern="1200" dirty="0" smtClean="0">
                          <a:solidFill>
                            <a:schemeClr val="tx1"/>
                          </a:solidFill>
                          <a:effectLst/>
                        </a:rPr>
                        <a:t>Pressure sensor +/- 10 Pa precision</a:t>
                      </a:r>
                    </a:p>
                    <a:p>
                      <a:pPr rtl="0"/>
                      <a:r>
                        <a:rPr lang="en-US" sz="1200" kern="1200" dirty="0" smtClean="0">
                          <a:solidFill>
                            <a:schemeClr val="tx1"/>
                          </a:solidFill>
                          <a:effectLst/>
                        </a:rPr>
                        <a:t>Ultrasound sensors for ground altitude measurement</a:t>
                      </a:r>
                    </a:p>
                    <a:p>
                      <a:pPr rtl="0"/>
                      <a:r>
                        <a:rPr lang="en-US" sz="1200" kern="1200" dirty="0" smtClean="0">
                          <a:solidFill>
                            <a:schemeClr val="tx1"/>
                          </a:solidFill>
                          <a:effectLst/>
                        </a:rPr>
                        <a:t>60 FPS vertical QVGA camera for ground speed measurement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rPr>
                        <a:t>1 Battery 1000 mAh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rPr>
                        <a:t>11 </a:t>
                      </a:r>
                      <a:r>
                        <a:rPr lang="en-US" sz="1200" kern="1200" dirty="0" err="1" smtClean="0">
                          <a:solidFill>
                            <a:schemeClr val="tx1"/>
                          </a:solidFill>
                        </a:rPr>
                        <a:t>mins</a:t>
                      </a:r>
                      <a:r>
                        <a:rPr lang="en-US" sz="1200" kern="1200" dirty="0" smtClean="0">
                          <a:solidFill>
                            <a:schemeClr val="tx1"/>
                          </a:solidFill>
                        </a:rPr>
                        <a:t> </a:t>
                      </a:r>
                      <a:r>
                        <a:rPr lang="es-ES" sz="1200" kern="1200" dirty="0" err="1" smtClean="0">
                          <a:solidFill>
                            <a:schemeClr val="tx1"/>
                          </a:solidFill>
                        </a:rPr>
                        <a:t>autonomy</a:t>
                      </a:r>
                      <a:r>
                        <a:rPr lang="es-ES" sz="1200" kern="1200" dirty="0" smtClean="0">
                          <a:solidFill>
                            <a:schemeClr val="tx1"/>
                          </a:solidFill>
                        </a:rPr>
                        <a:t> </a:t>
                      </a:r>
                      <a:endParaRPr lang="en-US" sz="1200" kern="1200" dirty="0" smtClean="0">
                        <a:solidFill>
                          <a:schemeClr val="tx1"/>
                        </a:solidFill>
                      </a:endParaRPr>
                    </a:p>
                    <a:p>
                      <a:endParaRPr lang="en-US" sz="1200" kern="1200" dirty="0">
                        <a:solidFill>
                          <a:schemeClr val="tx1"/>
                        </a:solidFill>
                        <a:latin typeface="+mn-lt"/>
                        <a:ea typeface="+mn-ea"/>
                        <a:cs typeface="+mn-cs"/>
                      </a:endParaRPr>
                    </a:p>
                  </a:txBody>
                  <a:tcPr/>
                </a:tc>
                <a:tc>
                  <a:txBody>
                    <a:bodyPr/>
                    <a:lstStyle/>
                    <a:p>
                      <a:r>
                        <a:rPr lang="en-US" sz="1200" kern="1200" dirty="0" smtClean="0">
                          <a:solidFill>
                            <a:schemeClr val="tx1"/>
                          </a:solidFill>
                        </a:rPr>
                        <a:t>650 </a:t>
                      </a:r>
                      <a:r>
                        <a:rPr lang="en-US" sz="1200" kern="1200" dirty="0" err="1" smtClean="0">
                          <a:solidFill>
                            <a:schemeClr val="tx1"/>
                          </a:solidFill>
                        </a:rPr>
                        <a:t>usd</a:t>
                      </a:r>
                      <a:r>
                        <a:rPr lang="en-US" sz="1200" kern="1200" dirty="0" smtClean="0">
                          <a:solidFill>
                            <a:schemeClr val="tx1"/>
                          </a:solidFill>
                        </a:rPr>
                        <a:t> </a:t>
                      </a:r>
                      <a:endParaRPr lang="en-US" sz="120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rPr>
                        <a:t>FreeFlight</a:t>
                      </a:r>
                      <a:r>
                        <a:rPr lang="en-US" sz="1200" kern="1200" dirty="0" smtClean="0">
                          <a:solidFill>
                            <a:schemeClr val="tx1"/>
                          </a:solidFill>
                        </a:rPr>
                        <a:t> (</a:t>
                      </a:r>
                      <a:r>
                        <a:rPr lang="en-US" sz="1200" kern="1200" dirty="0" err="1" smtClean="0">
                          <a:solidFill>
                            <a:schemeClr val="tx1"/>
                          </a:solidFill>
                        </a:rPr>
                        <a:t>ios</a:t>
                      </a:r>
                      <a:r>
                        <a:rPr lang="en-US" sz="1200" kern="1200" dirty="0" smtClean="0">
                          <a:solidFill>
                            <a:schemeClr val="tx1"/>
                          </a:solidFill>
                        </a:rPr>
                        <a:t> + Android) </a:t>
                      </a:r>
                    </a:p>
                    <a:p>
                      <a:pPr rtl="0"/>
                      <a:endParaRPr lang="en-US" sz="1200" kern="1200" dirty="0" smtClean="0">
                        <a:solidFill>
                          <a:schemeClr val="tx1"/>
                        </a:solidFill>
                      </a:endParaRPr>
                    </a:p>
                    <a:p>
                      <a:pPr rtl="0"/>
                      <a:r>
                        <a:rPr lang="en-US" sz="1200" kern="1200" dirty="0" smtClean="0">
                          <a:solidFill>
                            <a:schemeClr val="tx1"/>
                          </a:solidFill>
                        </a:rPr>
                        <a:t>Linux 2.6.32 inside:</a:t>
                      </a:r>
                    </a:p>
                    <a:p>
                      <a:pPr rtl="0"/>
                      <a:r>
                        <a:rPr lang="en-US" sz="1200" kern="1200" dirty="0" smtClean="0">
                          <a:solidFill>
                            <a:schemeClr val="tx1"/>
                          </a:solidFill>
                        </a:rPr>
                        <a:t>1GHz 32 bit ARM Cortex A8 processor with 800MHz video DSP TMS320DMC64x</a:t>
                      </a:r>
                    </a:p>
                    <a:p>
                      <a:pPr rtl="0"/>
                      <a:r>
                        <a:rPr lang="en-US" sz="1200" kern="1200" dirty="0" smtClean="0">
                          <a:solidFill>
                            <a:schemeClr val="tx1"/>
                          </a:solidFill>
                        </a:rPr>
                        <a:t>1GB DDR2 RAM at 200MHz</a:t>
                      </a:r>
                    </a:p>
                    <a:p>
                      <a:endParaRPr lang="es-ES" sz="1200" kern="1200" dirty="0" smtClean="0">
                        <a:solidFill>
                          <a:schemeClr val="tx1"/>
                        </a:solidFill>
                      </a:endParaRPr>
                    </a:p>
                    <a:p>
                      <a:r>
                        <a:rPr lang="es-ES" sz="1200" kern="1200" dirty="0" smtClean="0">
                          <a:solidFill>
                            <a:schemeClr val="tx1"/>
                          </a:solidFill>
                        </a:rPr>
                        <a:t>SDK </a:t>
                      </a:r>
                      <a:r>
                        <a:rPr lang="es-ES" sz="1200" kern="1200" dirty="0" err="1" smtClean="0">
                          <a:solidFill>
                            <a:schemeClr val="tx1"/>
                          </a:solidFill>
                        </a:rPr>
                        <a:t>available</a:t>
                      </a:r>
                      <a:r>
                        <a:rPr lang="es-ES" sz="1200" kern="1200" dirty="0" smtClean="0">
                          <a:solidFill>
                            <a:schemeClr val="tx1"/>
                          </a:solidFill>
                        </a:rPr>
                        <a:t> for </a:t>
                      </a:r>
                      <a:r>
                        <a:rPr lang="es-ES" sz="1200" kern="1200" dirty="0" err="1" smtClean="0">
                          <a:solidFill>
                            <a:schemeClr val="tx1"/>
                          </a:solidFill>
                        </a:rPr>
                        <a:t>developers</a:t>
                      </a:r>
                      <a:r>
                        <a:rPr lang="es-ES" sz="1200" kern="1200" dirty="0" smtClean="0">
                          <a:solidFill>
                            <a:schemeClr val="tx1"/>
                          </a:solidFill>
                        </a:rPr>
                        <a:t> </a:t>
                      </a:r>
                      <a:endParaRPr lang="en-US" sz="1200" kern="1200" dirty="0" smtClean="0">
                        <a:solidFill>
                          <a:schemeClr val="tx1"/>
                        </a:solidFill>
                        <a:latin typeface="+mn-lt"/>
                        <a:ea typeface="+mn-ea"/>
                        <a:cs typeface="+mn-cs"/>
                      </a:endParaRPr>
                    </a:p>
                  </a:txBody>
                  <a:tcPr/>
                </a:tc>
              </a:tr>
              <a:tr h="2597154">
                <a:tc>
                  <a:txBody>
                    <a:bodyPr/>
                    <a:lstStyle/>
                    <a:p>
                      <a:r>
                        <a:rPr lang="en-US" sz="1200" dirty="0" smtClean="0">
                          <a:solidFill>
                            <a:schemeClr val="tx1"/>
                          </a:solidFill>
                        </a:rPr>
                        <a:t>Parrot Bebop </a:t>
                      </a:r>
                    </a:p>
                    <a:p>
                      <a:r>
                        <a:rPr lang="en-US" sz="1200" dirty="0" smtClean="0">
                          <a:solidFill>
                            <a:schemeClr val="tx1"/>
                          </a:solidFill>
                          <a:hlinkClick r:id="rId4"/>
                        </a:rPr>
                        <a:t>http://www.parrot.com/es/productos/bebop-drone</a:t>
                      </a:r>
                      <a:endParaRPr lang="en-US" sz="1200" dirty="0" smtClean="0">
                        <a:solidFill>
                          <a:schemeClr val="tx1"/>
                        </a:solidFill>
                      </a:endParaRPr>
                    </a:p>
                    <a:p>
                      <a:endParaRPr lang="en-US" sz="1200" dirty="0">
                        <a:solidFill>
                          <a:schemeClr val="tx1"/>
                        </a:solidFill>
                      </a:endParaRPr>
                    </a:p>
                  </a:txBody>
                  <a:tcPr/>
                </a:tc>
                <a:tc>
                  <a:txBody>
                    <a:bodyPr/>
                    <a:lstStyle/>
                    <a:p>
                      <a:r>
                        <a:rPr lang="en-US" sz="1200" dirty="0" smtClean="0">
                          <a:solidFill>
                            <a:schemeClr val="tx1"/>
                          </a:solidFill>
                        </a:rPr>
                        <a:t>Photos &amp; videos</a:t>
                      </a:r>
                    </a:p>
                    <a:p>
                      <a:r>
                        <a:rPr lang="en-US" sz="1200" baseline="0" dirty="0" smtClean="0">
                          <a:solidFill>
                            <a:schemeClr val="tx1"/>
                          </a:solidFill>
                        </a:rPr>
                        <a:t>Sport </a:t>
                      </a:r>
                    </a:p>
                    <a:p>
                      <a:r>
                        <a:rPr lang="en-US" sz="1200" baseline="0" dirty="0" smtClean="0">
                          <a:solidFill>
                            <a:schemeClr val="tx1"/>
                          </a:solidFill>
                        </a:rPr>
                        <a:t>Indoors </a:t>
                      </a:r>
                      <a:endParaRPr lang="en-US" sz="1200" dirty="0">
                        <a:solidFill>
                          <a:schemeClr val="tx1"/>
                        </a:solidFill>
                      </a:endParaRPr>
                    </a:p>
                  </a:txBody>
                  <a:tcPr/>
                </a:tc>
                <a:tc>
                  <a:txBody>
                    <a:bodyPr/>
                    <a:lstStyle/>
                    <a:p>
                      <a:r>
                        <a:rPr lang="en-US" sz="1200" dirty="0" err="1" smtClean="0">
                          <a:solidFill>
                            <a:schemeClr val="tx1"/>
                          </a:solidFill>
                        </a:rPr>
                        <a:t>OnBoard</a:t>
                      </a:r>
                      <a:r>
                        <a:rPr lang="en-US" sz="1200" dirty="0" smtClean="0">
                          <a:solidFill>
                            <a:schemeClr val="tx1"/>
                          </a:solidFill>
                        </a:rPr>
                        <a:t> </a:t>
                      </a:r>
                    </a:p>
                    <a:p>
                      <a:r>
                        <a:rPr lang="en-US" sz="1200" dirty="0" smtClean="0">
                          <a:solidFill>
                            <a:schemeClr val="tx1"/>
                          </a:solidFill>
                        </a:rPr>
                        <a:t>Photos </a:t>
                      </a:r>
                      <a:r>
                        <a:rPr lang="es-ES" sz="1200" kern="1200" dirty="0" smtClean="0">
                          <a:solidFill>
                            <a:schemeClr val="tx1"/>
                          </a:solidFill>
                          <a:effectLst/>
                        </a:rPr>
                        <a:t>4096x3072 </a:t>
                      </a:r>
                      <a:r>
                        <a:rPr lang="es-ES" sz="1200" kern="1200" dirty="0" err="1" smtClean="0">
                          <a:solidFill>
                            <a:schemeClr val="tx1"/>
                          </a:solidFill>
                          <a:effectLst/>
                        </a:rPr>
                        <a:t>Pix</a:t>
                      </a:r>
                      <a:r>
                        <a:rPr lang="es-ES" sz="1200" kern="1200" dirty="0" smtClean="0">
                          <a:solidFill>
                            <a:schemeClr val="tx1"/>
                          </a:solidFill>
                          <a:effectLst/>
                        </a:rPr>
                        <a:t>  </a:t>
                      </a:r>
                      <a:endParaRPr lang="en-US" sz="1200" baseline="0" dirty="0" smtClean="0">
                        <a:solidFill>
                          <a:schemeClr val="tx1"/>
                        </a:solidFill>
                      </a:endParaRPr>
                    </a:p>
                    <a:p>
                      <a:r>
                        <a:rPr lang="es-ES" sz="1200" kern="1200" dirty="0" smtClean="0">
                          <a:solidFill>
                            <a:schemeClr val="tx1"/>
                          </a:solidFill>
                          <a:effectLst/>
                        </a:rPr>
                        <a:t>""</a:t>
                      </a:r>
                      <a:r>
                        <a:rPr lang="es-ES" sz="1200" kern="1200" dirty="0" err="1" smtClean="0">
                          <a:solidFill>
                            <a:schemeClr val="tx1"/>
                          </a:solidFill>
                          <a:effectLst/>
                        </a:rPr>
                        <a:t>fisheye</a:t>
                      </a:r>
                      <a:r>
                        <a:rPr lang="es-ES" sz="1200" kern="1200" dirty="0" smtClean="0">
                          <a:solidFill>
                            <a:schemeClr val="tx1"/>
                          </a:solidFill>
                          <a:effectLst/>
                        </a:rPr>
                        <a:t>""</a:t>
                      </a:r>
                      <a:endParaRPr lang="en-US" sz="1200" dirty="0" smtClean="0">
                        <a:solidFill>
                          <a:schemeClr val="tx1"/>
                        </a:solidFill>
                      </a:endParaRPr>
                    </a:p>
                    <a:p>
                      <a:r>
                        <a:rPr lang="en-US" sz="1200" dirty="0" smtClean="0">
                          <a:solidFill>
                            <a:schemeClr val="tx1"/>
                          </a:solidFill>
                        </a:rPr>
                        <a:t>Video 1080p</a:t>
                      </a:r>
                      <a:r>
                        <a:rPr lang="en-US" sz="1200" baseline="0" dirty="0" smtClean="0">
                          <a:solidFill>
                            <a:schemeClr val="tx1"/>
                          </a:solidFill>
                        </a:rPr>
                        <a:t> HD - </a:t>
                      </a:r>
                      <a:r>
                        <a:rPr lang="es-ES" sz="1200" kern="1200" dirty="0" smtClean="0">
                          <a:solidFill>
                            <a:schemeClr val="tx1"/>
                          </a:solidFill>
                          <a:effectLst/>
                        </a:rPr>
                        <a:t>30 FPS </a:t>
                      </a:r>
                      <a:r>
                        <a:rPr lang="es-ES" sz="1200" dirty="0" smtClean="0">
                          <a:solidFill>
                            <a:schemeClr val="tx1"/>
                          </a:solidFill>
                        </a:rPr>
                        <a:t/>
                      </a:r>
                      <a:br>
                        <a:rPr lang="es-ES" sz="1200" dirty="0" smtClean="0">
                          <a:solidFill>
                            <a:schemeClr val="tx1"/>
                          </a:solidFill>
                        </a:rPr>
                      </a:br>
                      <a:r>
                        <a:rPr lang="es-ES" sz="1200" kern="1200" dirty="0" smtClean="0">
                          <a:solidFill>
                            <a:schemeClr val="tx1"/>
                          </a:solidFill>
                          <a:effectLst/>
                        </a:rPr>
                        <a:t>   </a:t>
                      </a:r>
                      <a:endParaRPr lang="en-US" sz="1200" dirty="0">
                        <a:solidFill>
                          <a:schemeClr val="tx1"/>
                        </a:solidFill>
                      </a:endParaRPr>
                    </a:p>
                  </a:txBody>
                  <a:tcPr/>
                </a:tc>
                <a:tc>
                  <a:txBody>
                    <a:bodyPr/>
                    <a:lstStyle/>
                    <a:p>
                      <a:r>
                        <a:rPr lang="en-US" sz="1200" dirty="0" smtClean="0">
                          <a:solidFill>
                            <a:schemeClr val="tx1"/>
                          </a:solidFill>
                        </a:rPr>
                        <a:t>400 gr – </a:t>
                      </a:r>
                      <a:r>
                        <a:rPr lang="es-ES" sz="1200" kern="1200" dirty="0" smtClean="0">
                          <a:solidFill>
                            <a:schemeClr val="tx1"/>
                          </a:solidFill>
                          <a:effectLst/>
                        </a:rPr>
                        <a:t>ABS </a:t>
                      </a:r>
                      <a:r>
                        <a:rPr lang="es-ES" sz="1200" kern="1200" dirty="0" err="1" smtClean="0">
                          <a:solidFill>
                            <a:schemeClr val="tx1"/>
                          </a:solidFill>
                          <a:effectLst/>
                        </a:rPr>
                        <a:t>glass</a:t>
                      </a:r>
                      <a:r>
                        <a:rPr lang="es-ES" sz="1200" kern="1200" baseline="0" dirty="0" smtClean="0">
                          <a:solidFill>
                            <a:schemeClr val="tx1"/>
                          </a:solidFill>
                          <a:effectLst/>
                        </a:rPr>
                        <a:t> </a:t>
                      </a:r>
                      <a:r>
                        <a:rPr lang="es-ES" sz="1200" kern="1200" baseline="0" dirty="0" err="1" smtClean="0">
                          <a:solidFill>
                            <a:schemeClr val="tx1"/>
                          </a:solidFill>
                          <a:effectLst/>
                        </a:rPr>
                        <a:t>fiber</a:t>
                      </a:r>
                      <a:r>
                        <a:rPr lang="es-ES" sz="1200" kern="1200" baseline="0" dirty="0" smtClean="0">
                          <a:solidFill>
                            <a:schemeClr val="tx1"/>
                          </a:solidFill>
                          <a:effectLst/>
                        </a:rPr>
                        <a:t> </a:t>
                      </a:r>
                      <a:endParaRPr lang="en-US" sz="1200" dirty="0" smtClean="0">
                        <a:solidFill>
                          <a:schemeClr val="tx1"/>
                        </a:solidFill>
                      </a:endParaRPr>
                    </a:p>
                    <a:p>
                      <a:r>
                        <a:rPr lang="en-US" sz="1200" dirty="0" smtClean="0">
                          <a:solidFill>
                            <a:schemeClr val="tx1"/>
                          </a:solidFill>
                        </a:rPr>
                        <a:t>2km distance with </a:t>
                      </a:r>
                      <a:r>
                        <a:rPr lang="en-US" sz="1200" dirty="0" err="1" smtClean="0">
                          <a:solidFill>
                            <a:schemeClr val="tx1"/>
                          </a:solidFill>
                        </a:rPr>
                        <a:t>Skycrontroler</a:t>
                      </a:r>
                      <a:endParaRPr lang="en-US" sz="1200" dirty="0" smtClean="0">
                        <a:solidFill>
                          <a:schemeClr val="tx1"/>
                        </a:solidFill>
                      </a:endParaRPr>
                    </a:p>
                    <a:p>
                      <a:r>
                        <a:rPr lang="en-US" sz="1200" dirty="0" smtClean="0">
                          <a:solidFill>
                            <a:schemeClr val="tx1"/>
                          </a:solidFill>
                        </a:rPr>
                        <a:t>300 </a:t>
                      </a:r>
                      <a:r>
                        <a:rPr lang="en-US" sz="1200" dirty="0" err="1" smtClean="0">
                          <a:solidFill>
                            <a:schemeClr val="tx1"/>
                          </a:solidFill>
                        </a:rPr>
                        <a:t>mt</a:t>
                      </a:r>
                      <a:r>
                        <a:rPr lang="en-US" sz="1200" dirty="0" smtClean="0">
                          <a:solidFill>
                            <a:schemeClr val="tx1"/>
                          </a:solidFill>
                        </a:rPr>
                        <a:t> mobile app </a:t>
                      </a:r>
                    </a:p>
                    <a:p>
                      <a:r>
                        <a:rPr lang="es-ES" sz="1200" kern="1200" dirty="0" smtClean="0">
                          <a:solidFill>
                            <a:schemeClr val="tx1"/>
                          </a:solidFill>
                          <a:effectLst/>
                        </a:rPr>
                        <a:t>3 Axis</a:t>
                      </a:r>
                      <a:r>
                        <a:rPr lang="es-ES" sz="1200" kern="1200" baseline="0" dirty="0" smtClean="0">
                          <a:solidFill>
                            <a:schemeClr val="tx1"/>
                          </a:solidFill>
                          <a:effectLst/>
                        </a:rPr>
                        <a:t> </a:t>
                      </a:r>
                      <a:r>
                        <a:rPr lang="es-ES" sz="1200" kern="1200" baseline="0" dirty="0" err="1" smtClean="0">
                          <a:solidFill>
                            <a:schemeClr val="tx1"/>
                          </a:solidFill>
                          <a:effectLst/>
                        </a:rPr>
                        <a:t>stabilization</a:t>
                      </a:r>
                      <a:endParaRPr lang="es-ES" sz="1200" kern="1200" dirty="0" smtClean="0">
                        <a:solidFill>
                          <a:schemeClr val="tx1"/>
                        </a:solidFill>
                        <a:effectLst/>
                      </a:endParaRPr>
                    </a:p>
                    <a:p>
                      <a:pPr rtl="0"/>
                      <a:r>
                        <a:rPr lang="es-ES" sz="1200" kern="1200" dirty="0" err="1" smtClean="0">
                          <a:solidFill>
                            <a:schemeClr val="tx1"/>
                          </a:solidFill>
                          <a:effectLst/>
                        </a:rPr>
                        <a:t>Wi</a:t>
                      </a:r>
                      <a:r>
                        <a:rPr lang="es-ES" sz="1200" kern="1200" dirty="0" smtClean="0">
                          <a:solidFill>
                            <a:schemeClr val="tx1"/>
                          </a:solidFill>
                          <a:effectLst/>
                        </a:rPr>
                        <a:t>-Fi 802.11n 2,4 y 5 GHz hasta 36 </a:t>
                      </a:r>
                      <a:r>
                        <a:rPr lang="es-ES" sz="1200" kern="1200" dirty="0" err="1" smtClean="0">
                          <a:solidFill>
                            <a:schemeClr val="tx1"/>
                          </a:solidFill>
                          <a:effectLst/>
                        </a:rPr>
                        <a:t>dBm</a:t>
                      </a:r>
                      <a:r>
                        <a:rPr lang="es-ES" sz="1200" dirty="0" smtClean="0">
                          <a:solidFill>
                            <a:schemeClr val="tx1"/>
                          </a:solidFill>
                        </a:rPr>
                        <a:t/>
                      </a:r>
                      <a:br>
                        <a:rPr lang="es-ES" sz="1200" dirty="0" smtClean="0">
                          <a:solidFill>
                            <a:schemeClr val="tx1"/>
                          </a:solidFill>
                        </a:rPr>
                      </a:br>
                      <a:r>
                        <a:rPr lang="es-ES" sz="1200" kern="1200" dirty="0" smtClean="0">
                          <a:solidFill>
                            <a:schemeClr val="tx1"/>
                          </a:solidFill>
                          <a:effectLst/>
                        </a:rPr>
                        <a:t>- 2 antenas </a:t>
                      </a:r>
                      <a:r>
                        <a:rPr lang="es-ES" sz="1200" kern="1200" dirty="0" err="1" smtClean="0">
                          <a:solidFill>
                            <a:schemeClr val="tx1"/>
                          </a:solidFill>
                          <a:effectLst/>
                        </a:rPr>
                        <a:t>bibanda</a:t>
                      </a:r>
                      <a:r>
                        <a:rPr lang="es-ES" sz="1200" kern="1200" dirty="0" smtClean="0">
                          <a:solidFill>
                            <a:schemeClr val="tx1"/>
                          </a:solidFill>
                          <a:effectLst/>
                        </a:rPr>
                        <a:t> MIMO</a:t>
                      </a:r>
                      <a:r>
                        <a:rPr lang="es-ES" sz="1200" dirty="0" smtClean="0">
                          <a:solidFill>
                            <a:schemeClr val="tx1"/>
                          </a:solidFill>
                        </a:rPr>
                        <a:t/>
                      </a:r>
                      <a:br>
                        <a:rPr lang="es-ES" sz="1200" dirty="0" smtClean="0">
                          <a:solidFill>
                            <a:schemeClr val="tx1"/>
                          </a:solidFill>
                        </a:rPr>
                      </a:br>
                      <a:r>
                        <a:rPr lang="es-ES" sz="1200" kern="1200" dirty="0" err="1" smtClean="0">
                          <a:solidFill>
                            <a:schemeClr val="tx1"/>
                          </a:solidFill>
                          <a:effectLst/>
                        </a:rPr>
                        <a:t>Channels</a:t>
                      </a:r>
                      <a:r>
                        <a:rPr lang="es-ES" sz="1200" kern="1200" dirty="0" smtClean="0">
                          <a:solidFill>
                            <a:schemeClr val="tx1"/>
                          </a:solidFill>
                          <a:effectLst/>
                        </a:rPr>
                        <a:t> 11 to 13 en 2,4 GHz / de 4 a 8 en 5 GHz</a:t>
                      </a:r>
                    </a:p>
                    <a:p>
                      <a:pPr rtl="0"/>
                      <a:r>
                        <a:rPr lang="en-US" sz="1200" kern="1200" dirty="0" smtClean="0">
                          <a:solidFill>
                            <a:schemeClr val="tx1"/>
                          </a:solidFill>
                          <a:effectLst/>
                        </a:rPr>
                        <a:t>3 axis gyroscope 2000°/second precision</a:t>
                      </a:r>
                    </a:p>
                    <a:p>
                      <a:pPr rtl="0"/>
                      <a:r>
                        <a:rPr lang="en-US" sz="1200" kern="1200" dirty="0" smtClean="0">
                          <a:solidFill>
                            <a:schemeClr val="tx1"/>
                          </a:solidFill>
                          <a:effectLst/>
                        </a:rPr>
                        <a:t>3 axis accelerometer +-50mg precision</a:t>
                      </a:r>
                    </a:p>
                    <a:p>
                      <a:pPr rtl="0"/>
                      <a:r>
                        <a:rPr lang="en-US" sz="1200" kern="1200" dirty="0" smtClean="0">
                          <a:solidFill>
                            <a:schemeClr val="tx1"/>
                          </a:solidFill>
                          <a:effectLst/>
                        </a:rPr>
                        <a:t>3 axis magnetometer 6° precision</a:t>
                      </a:r>
                    </a:p>
                    <a:p>
                      <a:pPr rtl="0"/>
                      <a:r>
                        <a:rPr lang="en-US" sz="1200" kern="1200" dirty="0" smtClean="0">
                          <a:solidFill>
                            <a:schemeClr val="tx1"/>
                          </a:solidFill>
                          <a:effectLst/>
                        </a:rPr>
                        <a:t>Pressure sensor +/- 10 Pa precision</a:t>
                      </a:r>
                    </a:p>
                    <a:p>
                      <a:pPr rtl="0"/>
                      <a:r>
                        <a:rPr lang="en-US" sz="1200" kern="1200" dirty="0" smtClean="0">
                          <a:solidFill>
                            <a:schemeClr val="tx1"/>
                          </a:solidFill>
                          <a:effectLst/>
                        </a:rPr>
                        <a:t>Ultrasound sensors for ground altitude measurement</a:t>
                      </a:r>
                    </a:p>
                  </a:txBody>
                  <a:tcPr/>
                </a:tc>
                <a:tc>
                  <a:txBody>
                    <a:bodyPr/>
                    <a:lstStyle/>
                    <a:p>
                      <a:r>
                        <a:rPr lang="es-ES" sz="1200" kern="1200" dirty="0" err="1" smtClean="0">
                          <a:solidFill>
                            <a:schemeClr val="tx1"/>
                          </a:solidFill>
                        </a:rPr>
                        <a:t>Lithium</a:t>
                      </a:r>
                      <a:r>
                        <a:rPr lang="es-ES" sz="1200" kern="1200" baseline="0" dirty="0" smtClean="0">
                          <a:solidFill>
                            <a:schemeClr val="tx1"/>
                          </a:solidFill>
                        </a:rPr>
                        <a:t> </a:t>
                      </a:r>
                      <a:r>
                        <a:rPr lang="es-ES" sz="1200" kern="1200" dirty="0" smtClean="0">
                          <a:solidFill>
                            <a:schemeClr val="tx1"/>
                          </a:solidFill>
                        </a:rPr>
                        <a:t>1200 </a:t>
                      </a:r>
                      <a:r>
                        <a:rPr lang="es-ES" sz="1200" kern="1200" dirty="0" err="1" smtClean="0">
                          <a:solidFill>
                            <a:schemeClr val="tx1"/>
                          </a:solidFill>
                        </a:rPr>
                        <a:t>mAh</a:t>
                      </a:r>
                      <a:r>
                        <a:rPr lang="es-ES" sz="1200" kern="1200" dirty="0" smtClean="0">
                          <a:solidFill>
                            <a:schemeClr val="tx1"/>
                          </a:solidFill>
                        </a:rPr>
                        <a:t/>
                      </a:r>
                      <a:br>
                        <a:rPr lang="es-ES" sz="1200" kern="1200" dirty="0" smtClean="0">
                          <a:solidFill>
                            <a:schemeClr val="tx1"/>
                          </a:solidFill>
                        </a:rPr>
                      </a:br>
                      <a:r>
                        <a:rPr lang="es-ES" sz="1200" kern="1200" dirty="0" smtClean="0">
                          <a:solidFill>
                            <a:schemeClr val="tx1"/>
                          </a:solidFill>
                        </a:rPr>
                        <a:t>11 min </a:t>
                      </a:r>
                      <a:r>
                        <a:rPr lang="es-ES" sz="1200" kern="1200" dirty="0" err="1" smtClean="0">
                          <a:solidFill>
                            <a:schemeClr val="tx1"/>
                          </a:solidFill>
                        </a:rPr>
                        <a:t>autonomy</a:t>
                      </a:r>
                      <a:r>
                        <a:rPr lang="es-ES" sz="1200" kern="1200" dirty="0" smtClean="0">
                          <a:solidFill>
                            <a:schemeClr val="tx1"/>
                          </a:solidFill>
                        </a:rPr>
                        <a:t> </a:t>
                      </a:r>
                      <a:endParaRPr lang="en-US" sz="1200" kern="1200" dirty="0">
                        <a:solidFill>
                          <a:schemeClr val="tx1"/>
                        </a:solidFill>
                        <a:latin typeface="+mn-lt"/>
                        <a:ea typeface="+mn-ea"/>
                        <a:cs typeface="+mn-cs"/>
                      </a:endParaRPr>
                    </a:p>
                  </a:txBody>
                  <a:tcPr/>
                </a:tc>
                <a:tc>
                  <a:txBody>
                    <a:bodyPr/>
                    <a:lstStyle/>
                    <a:p>
                      <a:r>
                        <a:rPr lang="en-US" sz="1200" kern="1200" dirty="0" smtClean="0">
                          <a:solidFill>
                            <a:schemeClr val="tx1"/>
                          </a:solidFill>
                        </a:rPr>
                        <a:t>500 </a:t>
                      </a:r>
                      <a:r>
                        <a:rPr lang="en-US" sz="1200" kern="1200" dirty="0" err="1" smtClean="0">
                          <a:solidFill>
                            <a:schemeClr val="tx1"/>
                          </a:solidFill>
                        </a:rPr>
                        <a:t>usd</a:t>
                      </a:r>
                      <a:r>
                        <a:rPr lang="en-US" sz="1200" kern="1200" dirty="0" smtClean="0">
                          <a:solidFill>
                            <a:schemeClr val="tx1"/>
                          </a:solidFill>
                        </a:rPr>
                        <a:t> </a:t>
                      </a:r>
                    </a:p>
                    <a:p>
                      <a:r>
                        <a:rPr lang="en-US" sz="1200" kern="1200" dirty="0" smtClean="0">
                          <a:solidFill>
                            <a:schemeClr val="tx1"/>
                          </a:solidFill>
                        </a:rPr>
                        <a:t>900 </a:t>
                      </a:r>
                      <a:r>
                        <a:rPr lang="en-US" sz="1200" kern="1200" dirty="0" err="1" smtClean="0">
                          <a:solidFill>
                            <a:schemeClr val="tx1"/>
                          </a:solidFill>
                        </a:rPr>
                        <a:t>usd</a:t>
                      </a:r>
                      <a:r>
                        <a:rPr lang="en-US" sz="1200" kern="1200" dirty="0" smtClean="0">
                          <a:solidFill>
                            <a:schemeClr val="tx1"/>
                          </a:solidFill>
                        </a:rPr>
                        <a:t> w/ </a:t>
                      </a:r>
                      <a:r>
                        <a:rPr lang="en-US" sz="1200" kern="1200" dirty="0" err="1" smtClean="0">
                          <a:solidFill>
                            <a:schemeClr val="tx1"/>
                          </a:solidFill>
                        </a:rPr>
                        <a:t>Skycontroller</a:t>
                      </a:r>
                      <a:endParaRPr lang="en-US" sz="120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rPr>
                        <a:t>FreeFlight</a:t>
                      </a:r>
                      <a:r>
                        <a:rPr lang="en-US" sz="1200" kern="1200" dirty="0" smtClean="0">
                          <a:solidFill>
                            <a:schemeClr val="tx1"/>
                          </a:solidFill>
                        </a:rPr>
                        <a:t> (</a:t>
                      </a:r>
                      <a:r>
                        <a:rPr lang="en-US" sz="1200" kern="1200" dirty="0" err="1" smtClean="0">
                          <a:solidFill>
                            <a:schemeClr val="tx1"/>
                          </a:solidFill>
                        </a:rPr>
                        <a:t>ios</a:t>
                      </a:r>
                      <a:r>
                        <a:rPr lang="en-US" sz="1200" kern="1200" dirty="0" smtClean="0">
                          <a:solidFill>
                            <a:schemeClr val="tx1"/>
                          </a:solidFill>
                        </a:rPr>
                        <a:t> + Android) </a:t>
                      </a:r>
                    </a:p>
                    <a:p>
                      <a:endParaRPr lang="es-ES" sz="1200" kern="1200" dirty="0" smtClean="0">
                        <a:solidFill>
                          <a:schemeClr val="tx1"/>
                        </a:solidFill>
                      </a:endParaRPr>
                    </a:p>
                    <a:p>
                      <a:r>
                        <a:rPr lang="es-ES" sz="1200" kern="1200" dirty="0" smtClean="0">
                          <a:solidFill>
                            <a:schemeClr val="tx1"/>
                          </a:solidFill>
                        </a:rPr>
                        <a:t>Dual </a:t>
                      </a:r>
                      <a:r>
                        <a:rPr lang="es-ES" sz="1200" kern="1200" dirty="0" err="1" smtClean="0">
                          <a:solidFill>
                            <a:schemeClr val="tx1"/>
                          </a:solidFill>
                        </a:rPr>
                        <a:t>rParrot</a:t>
                      </a:r>
                      <a:r>
                        <a:rPr lang="es-ES" sz="1200" kern="1200" dirty="0" smtClean="0">
                          <a:solidFill>
                            <a:schemeClr val="tx1"/>
                          </a:solidFill>
                        </a:rPr>
                        <a:t> P7 </a:t>
                      </a:r>
                    </a:p>
                    <a:p>
                      <a:r>
                        <a:rPr lang="es-ES" sz="1200" kern="1200" dirty="0" err="1" smtClean="0">
                          <a:solidFill>
                            <a:schemeClr val="tx1"/>
                          </a:solidFill>
                        </a:rPr>
                        <a:t>Graphical</a:t>
                      </a:r>
                      <a:r>
                        <a:rPr lang="es-ES" sz="1200" kern="1200" dirty="0" smtClean="0">
                          <a:solidFill>
                            <a:schemeClr val="tx1"/>
                          </a:solidFill>
                        </a:rPr>
                        <a:t> </a:t>
                      </a:r>
                      <a:r>
                        <a:rPr lang="es-ES" sz="1200" kern="1200" dirty="0" err="1" smtClean="0">
                          <a:solidFill>
                            <a:schemeClr val="tx1"/>
                          </a:solidFill>
                        </a:rPr>
                        <a:t>Proccessor</a:t>
                      </a:r>
                      <a:r>
                        <a:rPr lang="es-ES" sz="1200" kern="1200" dirty="0" smtClean="0">
                          <a:solidFill>
                            <a:schemeClr val="tx1"/>
                          </a:solidFill>
                        </a:rPr>
                        <a:t> </a:t>
                      </a:r>
                      <a:r>
                        <a:rPr lang="es-ES" sz="1200" kern="1200" dirty="0" err="1" smtClean="0">
                          <a:solidFill>
                            <a:schemeClr val="tx1"/>
                          </a:solidFill>
                        </a:rPr>
                        <a:t>quad</a:t>
                      </a:r>
                      <a:r>
                        <a:rPr lang="es-ES" sz="1200" kern="1200" dirty="0" smtClean="0">
                          <a:solidFill>
                            <a:schemeClr val="tx1"/>
                          </a:solidFill>
                        </a:rPr>
                        <a:t> </a:t>
                      </a:r>
                      <a:r>
                        <a:rPr lang="es-ES" sz="1200" kern="1200" dirty="0" err="1" smtClean="0">
                          <a:solidFill>
                            <a:schemeClr val="tx1"/>
                          </a:solidFill>
                        </a:rPr>
                        <a:t>core</a:t>
                      </a:r>
                      <a:r>
                        <a:rPr lang="es-ES" sz="1200" kern="1200" dirty="0" smtClean="0">
                          <a:solidFill>
                            <a:schemeClr val="tx1"/>
                          </a:solidFill>
                        </a:rPr>
                        <a:t>. </a:t>
                      </a:r>
                    </a:p>
                    <a:p>
                      <a:r>
                        <a:rPr lang="es-ES" sz="1200" kern="1200" dirty="0" smtClean="0">
                          <a:solidFill>
                            <a:schemeClr val="tx1"/>
                          </a:solidFill>
                        </a:rPr>
                        <a:t>Flash </a:t>
                      </a:r>
                      <a:r>
                        <a:rPr lang="es-ES" sz="1200" kern="1200" dirty="0" err="1" smtClean="0">
                          <a:solidFill>
                            <a:schemeClr val="tx1"/>
                          </a:solidFill>
                        </a:rPr>
                        <a:t>mem</a:t>
                      </a:r>
                      <a:r>
                        <a:rPr lang="es-ES" sz="1200" kern="1200" dirty="0" smtClean="0">
                          <a:solidFill>
                            <a:schemeClr val="tx1"/>
                          </a:solidFill>
                        </a:rPr>
                        <a:t> 8 Gb. </a:t>
                      </a:r>
                    </a:p>
                    <a:p>
                      <a:r>
                        <a:rPr lang="es-ES" sz="1200" kern="1200" dirty="0" smtClean="0">
                          <a:solidFill>
                            <a:schemeClr val="tx1"/>
                          </a:solidFill>
                        </a:rPr>
                        <a:t>Linux </a:t>
                      </a:r>
                    </a:p>
                    <a:p>
                      <a:endParaRPr lang="es-ES" sz="1200" kern="1200" dirty="0" smtClean="0">
                        <a:solidFill>
                          <a:schemeClr val="tx1"/>
                        </a:solidFill>
                      </a:endParaRPr>
                    </a:p>
                    <a:p>
                      <a:r>
                        <a:rPr lang="es-ES" sz="1200" kern="1200" dirty="0" smtClean="0">
                          <a:solidFill>
                            <a:schemeClr val="tx1"/>
                          </a:solidFill>
                        </a:rPr>
                        <a:t>SDK </a:t>
                      </a:r>
                      <a:r>
                        <a:rPr lang="es-ES" sz="1200" kern="1200" dirty="0" err="1" smtClean="0">
                          <a:solidFill>
                            <a:schemeClr val="tx1"/>
                          </a:solidFill>
                        </a:rPr>
                        <a:t>available</a:t>
                      </a:r>
                      <a:r>
                        <a:rPr lang="es-ES" sz="1200" kern="1200" dirty="0" smtClean="0">
                          <a:solidFill>
                            <a:schemeClr val="tx1"/>
                          </a:solidFill>
                        </a:rPr>
                        <a:t> for </a:t>
                      </a:r>
                      <a:r>
                        <a:rPr lang="es-ES" sz="1200" kern="1200" dirty="0" err="1" smtClean="0">
                          <a:solidFill>
                            <a:schemeClr val="tx1"/>
                          </a:solidFill>
                        </a:rPr>
                        <a:t>developers</a:t>
                      </a:r>
                      <a:r>
                        <a:rPr lang="es-ES" sz="1200" kern="1200" dirty="0" smtClean="0">
                          <a:solidFill>
                            <a:schemeClr val="tx1"/>
                          </a:solidFill>
                        </a:rPr>
                        <a:t> </a:t>
                      </a:r>
                      <a:endParaRPr lang="en-US" sz="1200" kern="1200" dirty="0" smtClean="0">
                        <a:solidFill>
                          <a:schemeClr val="tx1"/>
                        </a:solidFill>
                        <a:latin typeface="+mn-lt"/>
                        <a:ea typeface="+mn-ea"/>
                        <a:cs typeface="+mn-cs"/>
                      </a:endParaRPr>
                    </a:p>
                  </a:txBody>
                  <a:tcPr/>
                </a:tc>
              </a:tr>
            </a:tbl>
          </a:graphicData>
        </a:graphic>
      </p:graphicFrame>
      <p:pic>
        <p:nvPicPr>
          <p:cNvPr id="2" name="Picture 1"/>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9494520" y="184999"/>
            <a:ext cx="2697480" cy="860458"/>
          </a:xfrm>
          <a:prstGeom prst="rect">
            <a:avLst/>
          </a:prstGeom>
        </p:spPr>
      </p:pic>
    </p:spTree>
    <p:extLst>
      <p:ext uri="{BB962C8B-B14F-4D97-AF65-F5344CB8AC3E}">
        <p14:creationId xmlns:p14="http://schemas.microsoft.com/office/powerpoint/2010/main" val="3692103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1471" y="1263958"/>
          <a:ext cx="11887093" cy="5590985"/>
        </p:xfrm>
        <a:graphic>
          <a:graphicData uri="http://schemas.openxmlformats.org/drawingml/2006/table">
            <a:tbl>
              <a:tblPr firstRow="1" bandRow="1">
                <a:tableStyleId>{073A0DAA-6AF3-43AB-8588-CEC1D06C72B9}</a:tableStyleId>
              </a:tblPr>
              <a:tblGrid>
                <a:gridCol w="1081856"/>
                <a:gridCol w="1222100"/>
                <a:gridCol w="3757569"/>
                <a:gridCol w="1709605"/>
                <a:gridCol w="1389054"/>
                <a:gridCol w="1549330"/>
                <a:gridCol w="1177579"/>
              </a:tblGrid>
              <a:tr h="470345">
                <a:tc>
                  <a:txBody>
                    <a:bodyPr/>
                    <a:lstStyle/>
                    <a:p>
                      <a:r>
                        <a:rPr lang="en-US" sz="1200" dirty="0" smtClean="0"/>
                        <a:t>Drone</a:t>
                      </a:r>
                      <a:endParaRPr lang="en-US" sz="1200" dirty="0"/>
                    </a:p>
                  </a:txBody>
                  <a:tcPr/>
                </a:tc>
                <a:tc>
                  <a:txBody>
                    <a:bodyPr/>
                    <a:lstStyle/>
                    <a:p>
                      <a:r>
                        <a:rPr lang="en-US" sz="1200" dirty="0" smtClean="0"/>
                        <a:t>Best</a:t>
                      </a:r>
                      <a:r>
                        <a:rPr lang="en-US" sz="1200" baseline="0" dirty="0" smtClean="0"/>
                        <a:t> for</a:t>
                      </a:r>
                      <a:endParaRPr lang="en-US" sz="1200" dirty="0"/>
                    </a:p>
                  </a:txBody>
                  <a:tcPr/>
                </a:tc>
                <a:tc>
                  <a:txBody>
                    <a:bodyPr/>
                    <a:lstStyle/>
                    <a:p>
                      <a:r>
                        <a:rPr lang="en-US" sz="1200" dirty="0" smtClean="0"/>
                        <a:t>Camera</a:t>
                      </a:r>
                      <a:endParaRPr lang="en-US" sz="1200" dirty="0"/>
                    </a:p>
                  </a:txBody>
                  <a:tcPr/>
                </a:tc>
                <a:tc>
                  <a:txBody>
                    <a:bodyPr/>
                    <a:lstStyle/>
                    <a:p>
                      <a:r>
                        <a:rPr lang="en-US" sz="1200" dirty="0" smtClean="0"/>
                        <a:t>Speed</a:t>
                      </a:r>
                      <a:r>
                        <a:rPr lang="en-US" sz="1200" baseline="0" dirty="0" smtClean="0"/>
                        <a:t> &amp; Weight &amp; GPS</a:t>
                      </a:r>
                      <a:endParaRPr lang="en-US" sz="1200" dirty="0"/>
                    </a:p>
                  </a:txBody>
                  <a:tcPr/>
                </a:tc>
                <a:tc>
                  <a:txBody>
                    <a:bodyPr/>
                    <a:lstStyle/>
                    <a:p>
                      <a:r>
                        <a:rPr lang="en-US" sz="1200" dirty="0" smtClean="0"/>
                        <a:t>Battery &amp; Autonomy</a:t>
                      </a:r>
                      <a:endParaRPr lang="en-US" sz="1200" dirty="0"/>
                    </a:p>
                  </a:txBody>
                  <a:tcPr/>
                </a:tc>
                <a:tc>
                  <a:txBody>
                    <a:bodyPr/>
                    <a:lstStyle/>
                    <a:p>
                      <a:r>
                        <a:rPr lang="en-US" sz="1200" dirty="0" smtClean="0"/>
                        <a:t>Price</a:t>
                      </a:r>
                      <a:endParaRPr lang="en-US" sz="1200" dirty="0"/>
                    </a:p>
                  </a:txBody>
                  <a:tcPr/>
                </a:tc>
                <a:tc>
                  <a:txBody>
                    <a:bodyPr/>
                    <a:lstStyle/>
                    <a:p>
                      <a:r>
                        <a:rPr lang="en-US" sz="1200" dirty="0" smtClean="0"/>
                        <a:t>Software</a:t>
                      </a:r>
                      <a:endParaRPr lang="en-US" sz="1200" dirty="0"/>
                    </a:p>
                  </a:txBody>
                  <a:tcPr/>
                </a:tc>
              </a:tr>
              <a:tr h="2033827">
                <a:tc>
                  <a:txBody>
                    <a:bodyPr/>
                    <a:lstStyle/>
                    <a:p>
                      <a:r>
                        <a:rPr lang="en-US" sz="1200" dirty="0" smtClean="0"/>
                        <a:t>DJI Phantom</a:t>
                      </a:r>
                      <a:r>
                        <a:rPr lang="en-US" sz="1200" baseline="0" dirty="0" smtClean="0"/>
                        <a:t> 3 </a:t>
                      </a:r>
                    </a:p>
                    <a:p>
                      <a:r>
                        <a:rPr lang="en-US" sz="1200" baseline="0" dirty="0" smtClean="0"/>
                        <a:t>(3 flavors: </a:t>
                      </a:r>
                    </a:p>
                    <a:p>
                      <a:r>
                        <a:rPr lang="en-US" sz="1200" baseline="0" dirty="0" smtClean="0"/>
                        <a:t>Standard, Professional &amp; Advanced)</a:t>
                      </a:r>
                    </a:p>
                    <a:p>
                      <a:r>
                        <a:rPr lang="en-US" sz="1200" baseline="0" dirty="0" smtClean="0">
                          <a:hlinkClick r:id="rId3"/>
                        </a:rPr>
                        <a:t>http://store.dji.com/phantom/phantom-3</a:t>
                      </a:r>
                      <a:endParaRPr lang="en-US" sz="1200" baseline="0" dirty="0" smtClean="0"/>
                    </a:p>
                    <a:p>
                      <a:r>
                        <a:rPr lang="en-US" sz="1200" baseline="0" dirty="0" smtClean="0"/>
                        <a:t> </a:t>
                      </a:r>
                      <a:endParaRPr lang="en-US" sz="1200" dirty="0"/>
                    </a:p>
                  </a:txBody>
                  <a:tcPr/>
                </a:tc>
                <a:tc>
                  <a:txBody>
                    <a:bodyPr/>
                    <a:lstStyle/>
                    <a:p>
                      <a:r>
                        <a:rPr lang="en-US" sz="1200" dirty="0" smtClean="0"/>
                        <a:t>Hobbyist Photography/Videos</a:t>
                      </a:r>
                      <a:endParaRPr lang="en-US" sz="1200" dirty="0"/>
                    </a:p>
                  </a:txBody>
                  <a:tcPr/>
                </a:tc>
                <a:tc>
                  <a:txBody>
                    <a:bodyPr/>
                    <a:lstStyle/>
                    <a:p>
                      <a:r>
                        <a:rPr lang="en-US" sz="1200" kern="1200" dirty="0" smtClean="0">
                          <a:effectLst/>
                        </a:rPr>
                        <a:t>Standard:</a:t>
                      </a:r>
                      <a:r>
                        <a:rPr lang="en-US" sz="1200" kern="1200" baseline="0" dirty="0" smtClean="0">
                          <a:effectLst/>
                        </a:rPr>
                        <a:t> </a:t>
                      </a:r>
                      <a:r>
                        <a:rPr lang="en-US" sz="1200" kern="1200" dirty="0" smtClean="0">
                          <a:effectLst/>
                        </a:rPr>
                        <a:t>2.7K HD Video</a:t>
                      </a:r>
                    </a:p>
                    <a:p>
                      <a:r>
                        <a:rPr lang="en-US" sz="1200" kern="1200" dirty="0" smtClean="0">
                          <a:effectLst/>
                        </a:rPr>
                        <a:t>12 </a:t>
                      </a:r>
                      <a:r>
                        <a:rPr lang="en-US" sz="1200" kern="1200" dirty="0" err="1" smtClean="0">
                          <a:effectLst/>
                        </a:rPr>
                        <a:t>Mgpx</a:t>
                      </a:r>
                      <a:endParaRPr lang="en-US" sz="1200" kern="1200" dirty="0" smtClean="0">
                        <a:effectLst/>
                      </a:endParaRPr>
                    </a:p>
                    <a:p>
                      <a:endParaRPr lang="en-US" sz="1200" dirty="0" smtClean="0"/>
                    </a:p>
                    <a:p>
                      <a:r>
                        <a:rPr lang="en-US" sz="1200" kern="1200" dirty="0" smtClean="0">
                          <a:effectLst/>
                        </a:rPr>
                        <a:t>The Phantom 3 Professional comes with a 4K camera, while the Phantom 3 Advanced shoots 1080p HD.</a:t>
                      </a:r>
                    </a:p>
                    <a:p>
                      <a:r>
                        <a:rPr lang="en-US" sz="1200" kern="1200" cap="all" dirty="0" smtClean="0">
                          <a:effectLst/>
                        </a:rPr>
                        <a:t>VISION POSITIONING</a:t>
                      </a:r>
                    </a:p>
                    <a:p>
                      <a:r>
                        <a:rPr lang="en-US" sz="1200" kern="1200" dirty="0" smtClean="0">
                          <a:effectLst/>
                        </a:rPr>
                        <a:t>Fly indoors, low to the ground, and in GPS-free areas with Vision Positioning technology. Visual and ultrasonic sensors scan </a:t>
                      </a:r>
                      <a:br>
                        <a:rPr lang="en-US" sz="1200" kern="1200" dirty="0" smtClean="0">
                          <a:effectLst/>
                        </a:rPr>
                      </a:br>
                      <a:r>
                        <a:rPr lang="en-US" sz="1200" kern="1200" dirty="0" smtClean="0">
                          <a:effectLst/>
                        </a:rPr>
                        <a:t>the ground beneath your Phantom 3 for patterns, enabling it to identify its position and move accurately.</a:t>
                      </a:r>
                    </a:p>
                    <a:p>
                      <a:endParaRPr lang="en-US" sz="1200" dirty="0"/>
                    </a:p>
                  </a:txBody>
                  <a:tcPr/>
                </a:tc>
                <a:tc>
                  <a:txBody>
                    <a:bodyPr/>
                    <a:lstStyle/>
                    <a:p>
                      <a:r>
                        <a:rPr lang="en-US" sz="1200" dirty="0" smtClean="0"/>
                        <a:t>6mtrs/</a:t>
                      </a:r>
                      <a:r>
                        <a:rPr lang="en-US" sz="1200" dirty="0" err="1" smtClean="0"/>
                        <a:t>seg</a:t>
                      </a:r>
                      <a:r>
                        <a:rPr lang="en-US" sz="1200" baseline="0" dirty="0" smtClean="0"/>
                        <a:t> ascend </a:t>
                      </a:r>
                    </a:p>
                    <a:p>
                      <a:r>
                        <a:rPr lang="en-US" sz="1200" dirty="0" smtClean="0"/>
                        <a:t>2mtrs/</a:t>
                      </a:r>
                      <a:r>
                        <a:rPr lang="en-US" sz="1200" dirty="0" err="1" smtClean="0"/>
                        <a:t>seg</a:t>
                      </a:r>
                      <a:r>
                        <a:rPr lang="en-US" sz="1200" baseline="0" dirty="0" smtClean="0"/>
                        <a:t> </a:t>
                      </a:r>
                      <a:r>
                        <a:rPr lang="en-US" sz="1200" baseline="0" dirty="0" err="1" smtClean="0"/>
                        <a:t>desc</a:t>
                      </a:r>
                      <a:endParaRPr lang="en-US" sz="1200" dirty="0" smtClean="0"/>
                    </a:p>
                    <a:p>
                      <a:r>
                        <a:rPr lang="en-US" sz="1200" dirty="0" smtClean="0"/>
                        <a:t>1300 gr </a:t>
                      </a:r>
                    </a:p>
                    <a:p>
                      <a:r>
                        <a:rPr lang="en-US" sz="1200" dirty="0" smtClean="0"/>
                        <a:t>Control drone 2km distance</a:t>
                      </a:r>
                      <a:endParaRPr lang="en-US" sz="1200" dirty="0"/>
                    </a:p>
                  </a:txBody>
                  <a:tcPr/>
                </a:tc>
                <a:tc>
                  <a:txBody>
                    <a:bodyPr/>
                    <a:lstStyle/>
                    <a:p>
                      <a:r>
                        <a:rPr lang="en-US" sz="1200" dirty="0" smtClean="0"/>
                        <a:t>23 min </a:t>
                      </a:r>
                    </a:p>
                    <a:p>
                      <a:r>
                        <a:rPr lang="en-US" sz="1200" kern="1200" dirty="0" smtClean="0">
                          <a:effectLst/>
                        </a:rPr>
                        <a:t>4480 mAh</a:t>
                      </a:r>
                      <a:endParaRPr lang="en-US" sz="1200" dirty="0"/>
                    </a:p>
                  </a:txBody>
                  <a:tcPr/>
                </a:tc>
                <a:tc>
                  <a:txBody>
                    <a:bodyPr/>
                    <a:lstStyle/>
                    <a:p>
                      <a:r>
                        <a:rPr lang="en-US" sz="1200" dirty="0" smtClean="0"/>
                        <a:t>Standard 750 </a:t>
                      </a:r>
                    </a:p>
                    <a:p>
                      <a:r>
                        <a:rPr lang="en-US" sz="1200" dirty="0" smtClean="0"/>
                        <a:t>Professional 1k </a:t>
                      </a:r>
                    </a:p>
                    <a:p>
                      <a:r>
                        <a:rPr lang="en-US" sz="1200" dirty="0" smtClean="0"/>
                        <a:t>Advanced 1.25k</a:t>
                      </a:r>
                      <a:endParaRPr lang="en-US" sz="1200" dirty="0"/>
                    </a:p>
                  </a:txBody>
                  <a:tcPr/>
                </a:tc>
                <a:tc>
                  <a:txBody>
                    <a:bodyPr/>
                    <a:lstStyle/>
                    <a:p>
                      <a:r>
                        <a:rPr lang="en-US" sz="1200" dirty="0" smtClean="0"/>
                        <a:t>DJI GO</a:t>
                      </a:r>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t>Mobile SDK: iOS &amp;</a:t>
                      </a:r>
                      <a:r>
                        <a:rPr lang="en-US" sz="1200" kern="1200" baseline="0" dirty="0" smtClean="0"/>
                        <a:t> </a:t>
                      </a:r>
                      <a:r>
                        <a:rPr lang="en-US" sz="1200" kern="1200" dirty="0" smtClean="0"/>
                        <a:t>Android</a:t>
                      </a:r>
                      <a:r>
                        <a:rPr lang="en-US" sz="1200" kern="1200" baseline="0" dirty="0" smtClean="0"/>
                        <a:t> </a:t>
                      </a:r>
                    </a:p>
                    <a:p>
                      <a:r>
                        <a:rPr lang="en-US" sz="1200" dirty="0" smtClean="0"/>
                        <a:t> and Ground</a:t>
                      </a:r>
                      <a:r>
                        <a:rPr lang="en-US" sz="1200" baseline="0" dirty="0" smtClean="0"/>
                        <a:t> SDK </a:t>
                      </a:r>
                      <a:endParaRPr lang="en-US" sz="1200" dirty="0"/>
                    </a:p>
                  </a:txBody>
                  <a:tcPr/>
                </a:tc>
              </a:tr>
              <a:tr h="2462533">
                <a:tc>
                  <a:txBody>
                    <a:bodyPr/>
                    <a:lstStyle/>
                    <a:p>
                      <a:pPr marL="0" algn="l" defTabSz="914400" rtl="0" eaLnBrk="1" latinLnBrk="0" hangingPunct="1"/>
                      <a:r>
                        <a:rPr lang="en-US" sz="1200" kern="1200" dirty="0" smtClean="0"/>
                        <a:t>DJI Inspire 1</a:t>
                      </a:r>
                    </a:p>
                    <a:p>
                      <a:pPr marL="0" algn="l" defTabSz="914400" rtl="0" eaLnBrk="1" latinLnBrk="0" hangingPunct="1"/>
                      <a:r>
                        <a:rPr lang="en-US" sz="1200" kern="1200" dirty="0" smtClean="0">
                          <a:hlinkClick r:id="rId4"/>
                        </a:rPr>
                        <a:t>http://www.dji.com/product/inspire-1</a:t>
                      </a:r>
                      <a:endParaRPr lang="en-US" sz="1200" kern="1200" dirty="0" smtClean="0"/>
                    </a:p>
                    <a:p>
                      <a:pPr marL="0" algn="l" defTabSz="914400" rtl="0" eaLnBrk="1" latinLnBrk="0" hangingPunct="1"/>
                      <a:endParaRPr lang="en-US" sz="1200" kern="1200" dirty="0">
                        <a:solidFill>
                          <a:schemeClr val="dk1"/>
                        </a:solidFill>
                        <a:latin typeface="+mn-lt"/>
                        <a:ea typeface="+mn-ea"/>
                        <a:cs typeface="+mn-cs"/>
                      </a:endParaRPr>
                    </a:p>
                  </a:txBody>
                  <a:tcPr/>
                </a:tc>
                <a:tc>
                  <a:txBody>
                    <a:bodyPr/>
                    <a:lstStyle/>
                    <a:p>
                      <a:pPr marL="0" algn="l" defTabSz="914400" rtl="0" eaLnBrk="1" latinLnBrk="0" hangingPunct="1"/>
                      <a:r>
                        <a:rPr lang="en-US" sz="1200" kern="1200" dirty="0" err="1" smtClean="0"/>
                        <a:t>Proffesional</a:t>
                      </a:r>
                      <a:r>
                        <a:rPr lang="en-US" sz="1200" kern="1200" dirty="0" smtClean="0"/>
                        <a:t> Photography &amp; Film</a:t>
                      </a:r>
                    </a:p>
                    <a:p>
                      <a:pPr marL="0" algn="l" defTabSz="914400" rtl="0" eaLnBrk="1" latinLnBrk="0" hangingPunct="1"/>
                      <a:r>
                        <a:rPr lang="en-US" sz="1200" kern="1200" dirty="0" err="1" smtClean="0"/>
                        <a:t>Maping</a:t>
                      </a:r>
                      <a:endParaRPr lang="en-US" sz="1200" kern="1200" dirty="0">
                        <a:solidFill>
                          <a:schemeClr val="dk1"/>
                        </a:solidFill>
                        <a:latin typeface="+mn-lt"/>
                        <a:ea typeface="+mn-ea"/>
                        <a:cs typeface="+mn-cs"/>
                      </a:endParaRPr>
                    </a:p>
                  </a:txBody>
                  <a:tcPr/>
                </a:tc>
                <a:tc>
                  <a:txBody>
                    <a:bodyPr/>
                    <a:lstStyle/>
                    <a:p>
                      <a:pPr marL="0" algn="l" defTabSz="914400" rtl="0" eaLnBrk="1" latinLnBrk="0" hangingPunct="1"/>
                      <a:r>
                        <a:rPr lang="en-US" sz="1200" kern="1200" dirty="0" smtClean="0">
                          <a:effectLst/>
                        </a:rPr>
                        <a:t>Up to 4K video and capture 12 megapixel photos with the Inspire 1 camera. The lens consists of 9 separate elements, including an aspherical element, for extreme clarity, while Adobe DNG RAW support gives you the power to make every shot a masterpiece.</a:t>
                      </a:r>
                    </a:p>
                    <a:p>
                      <a:r>
                        <a:rPr lang="en-US" sz="1200" kern="1200" cap="all" dirty="0" smtClean="0">
                          <a:effectLst/>
                        </a:rPr>
                        <a:t>VISION POSITIONING SYSTEM</a:t>
                      </a:r>
                    </a:p>
                    <a:p>
                      <a:r>
                        <a:rPr lang="en-US" sz="1200" kern="1200" dirty="0" smtClean="0">
                          <a:effectLst/>
                        </a:rPr>
                        <a:t>Flying indoors is easier than ever with Vision Positioning technology that provides accurate position </a:t>
                      </a:r>
                      <a:br>
                        <a:rPr lang="en-US" sz="1200" kern="1200" dirty="0" smtClean="0">
                          <a:effectLst/>
                        </a:rPr>
                      </a:br>
                      <a:r>
                        <a:rPr lang="en-US" sz="1200" kern="1200" dirty="0" smtClean="0">
                          <a:effectLst/>
                        </a:rPr>
                        <a:t>holding even when GPS is unavailable. The sensors determine your Inspire 1’s location and altitude </a:t>
                      </a:r>
                      <a:br>
                        <a:rPr lang="en-US" sz="1200" kern="1200" dirty="0" smtClean="0">
                          <a:effectLst/>
                        </a:rPr>
                      </a:br>
                      <a:r>
                        <a:rPr lang="en-US" sz="1200" kern="1200" dirty="0" smtClean="0">
                          <a:effectLst/>
                        </a:rPr>
                        <a:t>and lower the legs automatically when landing.</a:t>
                      </a:r>
                    </a:p>
                    <a:p>
                      <a:pPr marL="0" algn="l" defTabSz="914400" rtl="0" eaLnBrk="1" latinLnBrk="0" hangingPunct="1"/>
                      <a:endParaRPr lang="en-US" sz="1200" kern="1200" dirty="0">
                        <a:solidFill>
                          <a:schemeClr val="dk1"/>
                        </a:solidFill>
                        <a:latin typeface="+mn-lt"/>
                        <a:ea typeface="+mn-ea"/>
                        <a:cs typeface="+mn-cs"/>
                      </a:endParaRPr>
                    </a:p>
                  </a:txBody>
                  <a:tcPr/>
                </a:tc>
                <a:tc>
                  <a:txBody>
                    <a:bodyPr/>
                    <a:lstStyle/>
                    <a:p>
                      <a:pPr marL="0" algn="l" defTabSz="914400" rtl="0" eaLnBrk="1" latinLnBrk="0" hangingPunct="1"/>
                      <a:r>
                        <a:rPr lang="en-US" sz="1200" kern="1200" dirty="0" smtClean="0"/>
                        <a:t>2935 g</a:t>
                      </a:r>
                    </a:p>
                    <a:p>
                      <a:r>
                        <a:rPr lang="en-US" sz="1200" kern="1200" dirty="0" smtClean="0">
                          <a:effectLst/>
                        </a:rPr>
                        <a:t>Max Ascent Speed</a:t>
                      </a:r>
                    </a:p>
                    <a:p>
                      <a:r>
                        <a:rPr lang="en-US" sz="1200" kern="1200" dirty="0" smtClean="0">
                          <a:effectLst/>
                        </a:rPr>
                        <a:t>5 m/s</a:t>
                      </a:r>
                    </a:p>
                    <a:p>
                      <a:r>
                        <a:rPr lang="en-US" sz="1200" kern="1200" dirty="0" smtClean="0">
                          <a:effectLst/>
                        </a:rPr>
                        <a:t>Max Descent Speed</a:t>
                      </a:r>
                    </a:p>
                    <a:p>
                      <a:r>
                        <a:rPr lang="en-US" sz="1200" kern="1200" dirty="0" smtClean="0">
                          <a:effectLst/>
                        </a:rPr>
                        <a:t>4 m/s</a:t>
                      </a:r>
                    </a:p>
                    <a:p>
                      <a:r>
                        <a:rPr lang="en-US" sz="1200" kern="1200" dirty="0" smtClean="0">
                          <a:effectLst/>
                        </a:rPr>
                        <a:t>Max Speed</a:t>
                      </a:r>
                    </a:p>
                    <a:p>
                      <a:r>
                        <a:rPr lang="en-US" sz="1200" kern="1200" dirty="0" smtClean="0">
                          <a:effectLst/>
                        </a:rPr>
                        <a:t>22 m/s (ATTI mode, no wind)</a:t>
                      </a:r>
                    </a:p>
                    <a:p>
                      <a:r>
                        <a:rPr lang="en-US" sz="1200" kern="1200" dirty="0" smtClean="0">
                          <a:effectLst/>
                        </a:rPr>
                        <a:t>Max Flight Altitude</a:t>
                      </a:r>
                    </a:p>
                    <a:p>
                      <a:r>
                        <a:rPr lang="en-US" sz="1200" kern="1200" dirty="0" smtClean="0">
                          <a:effectLst/>
                        </a:rPr>
                        <a:t>4500 m</a:t>
                      </a:r>
                    </a:p>
                    <a:p>
                      <a:pPr marL="0" algn="l" defTabSz="914400" rtl="0" eaLnBrk="1" latinLnBrk="0" hangingPunct="1"/>
                      <a:endParaRPr lang="en-US" sz="1200" kern="1200" dirty="0" smtClean="0"/>
                    </a:p>
                    <a:p>
                      <a:pPr marL="0" algn="l" defTabSz="914400" rtl="0" eaLnBrk="1" latinLnBrk="0" hangingPunct="1"/>
                      <a:r>
                        <a:rPr lang="en-US" sz="1200" kern="1200" dirty="0" smtClean="0"/>
                        <a:t>Dual Operation </a:t>
                      </a:r>
                      <a:r>
                        <a:rPr lang="en-US" sz="1200" kern="1200" dirty="0" err="1" smtClean="0"/>
                        <a:t>Controll</a:t>
                      </a:r>
                      <a:endParaRPr lang="en-US" sz="1200" kern="1200" dirty="0" smtClean="0"/>
                    </a:p>
                    <a:p>
                      <a:pPr marL="0" algn="l" defTabSz="914400" rtl="0" eaLnBrk="1" latinLnBrk="0" hangingPunct="1"/>
                      <a:r>
                        <a:rPr lang="en-US" sz="1200" kern="1200" dirty="0" smtClean="0"/>
                        <a:t>Slave / Master</a:t>
                      </a:r>
                      <a:endParaRPr lang="en-US" sz="1200" kern="1200" dirty="0">
                        <a:solidFill>
                          <a:schemeClr val="dk1"/>
                        </a:solidFill>
                        <a:latin typeface="+mn-lt"/>
                        <a:ea typeface="+mn-ea"/>
                        <a:cs typeface="+mn-cs"/>
                      </a:endParaRPr>
                    </a:p>
                  </a:txBody>
                  <a:tcPr/>
                </a:tc>
                <a:tc>
                  <a:txBody>
                    <a:bodyPr/>
                    <a:lstStyle/>
                    <a:p>
                      <a:pPr marL="0" algn="l" defTabSz="914400" rtl="0" eaLnBrk="1" latinLnBrk="0" hangingPunct="1"/>
                      <a:r>
                        <a:rPr lang="en-US" sz="1200" kern="1200" dirty="0" smtClean="0"/>
                        <a:t>18 </a:t>
                      </a:r>
                      <a:r>
                        <a:rPr lang="en-US" sz="1200" kern="1200" dirty="0" err="1" smtClean="0"/>
                        <a:t>mins</a:t>
                      </a:r>
                      <a:r>
                        <a:rPr lang="en-US" sz="1200" kern="1200" dirty="0" smtClean="0"/>
                        <a:t> </a:t>
                      </a:r>
                    </a:p>
                    <a:p>
                      <a:pPr marL="0" algn="l" defTabSz="914400" rtl="0" eaLnBrk="1" latinLnBrk="0" hangingPunct="1"/>
                      <a:r>
                        <a:rPr lang="en-US" sz="1200" kern="1200" dirty="0" smtClean="0"/>
                        <a:t>TB47 4500 mAh</a:t>
                      </a:r>
                    </a:p>
                    <a:p>
                      <a:pPr marL="0" algn="l" defTabSz="914400" rtl="0" eaLnBrk="1" latinLnBrk="0" hangingPunct="1"/>
                      <a:endParaRPr lang="en-US" sz="1200" kern="1200" dirty="0" smtClean="0"/>
                    </a:p>
                    <a:p>
                      <a:pPr marL="0" algn="l" defTabSz="914400" rtl="0" eaLnBrk="1" latinLnBrk="0" hangingPunct="1"/>
                      <a:r>
                        <a:rPr lang="en-US" sz="1200" kern="1200" dirty="0" smtClean="0"/>
                        <a:t>22 </a:t>
                      </a:r>
                      <a:r>
                        <a:rPr lang="en-US" sz="1200" kern="1200" dirty="0" err="1" smtClean="0"/>
                        <a:t>mins</a:t>
                      </a:r>
                      <a:endParaRPr lang="en-US" sz="1200" kern="1200" dirty="0" smtClean="0"/>
                    </a:p>
                    <a:p>
                      <a:pPr marL="0" algn="l" defTabSz="914400" rtl="0" eaLnBrk="1" latinLnBrk="0" hangingPunct="1"/>
                      <a:r>
                        <a:rPr lang="en-US" sz="1200" kern="1200" dirty="0" smtClean="0"/>
                        <a:t>TB48 </a:t>
                      </a:r>
                    </a:p>
                    <a:p>
                      <a:pPr marL="0" algn="l" defTabSz="914400" rtl="0" eaLnBrk="1" latinLnBrk="0" hangingPunct="1"/>
                      <a:endParaRPr lang="en-US" sz="1200" kern="1200" dirty="0">
                        <a:solidFill>
                          <a:schemeClr val="dk1"/>
                        </a:solidFill>
                        <a:latin typeface="+mn-lt"/>
                        <a:ea typeface="+mn-ea"/>
                        <a:cs typeface="+mn-cs"/>
                      </a:endParaRPr>
                    </a:p>
                  </a:txBody>
                  <a:tcPr/>
                </a:tc>
                <a:tc>
                  <a:txBody>
                    <a:bodyPr/>
                    <a:lstStyle/>
                    <a:p>
                      <a:pPr marL="0" algn="l" defTabSz="914400" rtl="0" eaLnBrk="1" latinLnBrk="0" hangingPunct="1"/>
                      <a:r>
                        <a:rPr lang="en-US" sz="1200" kern="1200" dirty="0" smtClean="0"/>
                        <a:t>2.9k </a:t>
                      </a:r>
                      <a:endParaRPr lang="en-US" sz="1200" kern="1200" dirty="0">
                        <a:solidFill>
                          <a:schemeClr val="dk1"/>
                        </a:solidFill>
                        <a:latin typeface="+mn-lt"/>
                        <a:ea typeface="+mn-ea"/>
                        <a:cs typeface="+mn-cs"/>
                      </a:endParaRPr>
                    </a:p>
                  </a:txBody>
                  <a:tcPr/>
                </a:tc>
                <a:tc>
                  <a:txBody>
                    <a:bodyPr/>
                    <a:lstStyle/>
                    <a:p>
                      <a:r>
                        <a:rPr lang="en-US" sz="1200" dirty="0" smtClean="0"/>
                        <a:t>DJI GO</a:t>
                      </a:r>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t>Mobile SDK: iOS &amp;</a:t>
                      </a:r>
                      <a:r>
                        <a:rPr lang="en-US" sz="1200" kern="1200" baseline="0" dirty="0" smtClean="0"/>
                        <a:t> </a:t>
                      </a:r>
                      <a:r>
                        <a:rPr lang="en-US" sz="1200" kern="1200" dirty="0" smtClean="0"/>
                        <a:t>Android</a:t>
                      </a:r>
                      <a:r>
                        <a:rPr lang="en-US" sz="1200" kern="1200" baseline="0" dirty="0" smtClean="0"/>
                        <a:t> </a:t>
                      </a:r>
                    </a:p>
                    <a:p>
                      <a:r>
                        <a:rPr lang="en-US" sz="1200" dirty="0" smtClean="0"/>
                        <a:t> and Ground</a:t>
                      </a:r>
                      <a:r>
                        <a:rPr lang="en-US" sz="1200" baseline="0" dirty="0" smtClean="0"/>
                        <a:t> SDK </a:t>
                      </a:r>
                      <a:endParaRPr lang="en-US" sz="1200" dirty="0"/>
                    </a:p>
                  </a:txBody>
                  <a:tcPr/>
                </a:tc>
              </a:tr>
            </a:tbl>
          </a:graphicData>
        </a:graphic>
      </p:graphicFrame>
      <p:pic>
        <p:nvPicPr>
          <p:cNvPr id="6" name="Picture 2" descr="DJ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3741" y="257449"/>
            <a:ext cx="12954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255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21070" y="1034769"/>
            <a:ext cx="7699188" cy="4151030"/>
          </a:xfrm>
          <a:prstGeom prst="rect">
            <a:avLst/>
          </a:prstGeom>
        </p:spPr>
      </p:pic>
      <p:pic>
        <p:nvPicPr>
          <p:cNvPr id="8" name="Picture 2" descr="D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0371" y="377602"/>
            <a:ext cx="1295400" cy="723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647341" y="5410885"/>
            <a:ext cx="1372459" cy="369332"/>
          </a:xfrm>
          <a:prstGeom prst="rect">
            <a:avLst/>
          </a:prstGeom>
        </p:spPr>
        <p:txBody>
          <a:bodyPr wrap="square">
            <a:spAutoFit/>
          </a:bodyPr>
          <a:lstStyle/>
          <a:p>
            <a:r>
              <a:rPr lang="en-US" cap="all" dirty="0" smtClean="0">
                <a:solidFill>
                  <a:schemeClr val="bg1">
                    <a:lumMod val="95000"/>
                  </a:schemeClr>
                </a:solidFill>
                <a:latin typeface="Copenhagen Light"/>
              </a:rPr>
              <a:t>“</a:t>
            </a:r>
            <a:r>
              <a:rPr lang="en-US" cap="all" dirty="0" err="1" smtClean="0">
                <a:latin typeface="Copenhagen Light"/>
              </a:rPr>
              <a:t>Matrice</a:t>
            </a:r>
            <a:r>
              <a:rPr lang="en-US" cap="all" dirty="0" smtClean="0">
                <a:solidFill>
                  <a:schemeClr val="bg1">
                    <a:lumMod val="95000"/>
                  </a:schemeClr>
                </a:solidFill>
                <a:latin typeface="Copenhagen Light"/>
              </a:rPr>
              <a:t>”</a:t>
            </a:r>
            <a:endParaRPr lang="en-US" cap="all" dirty="0">
              <a:solidFill>
                <a:schemeClr val="bg1">
                  <a:lumMod val="95000"/>
                </a:schemeClr>
              </a:solidFill>
              <a:latin typeface="Copenhagen Light"/>
            </a:endParaRPr>
          </a:p>
        </p:txBody>
      </p:sp>
    </p:spTree>
    <p:extLst>
      <p:ext uri="{BB962C8B-B14F-4D97-AF65-F5344CB8AC3E}">
        <p14:creationId xmlns:p14="http://schemas.microsoft.com/office/powerpoint/2010/main" val="3175451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21491" y="1290143"/>
          <a:ext cx="12001500" cy="6217920"/>
        </p:xfrm>
        <a:graphic>
          <a:graphicData uri="http://schemas.openxmlformats.org/drawingml/2006/table">
            <a:tbl>
              <a:tblPr firstRow="1" bandRow="1">
                <a:tableStyleId>{073A0DAA-6AF3-43AB-8588-CEC1D06C72B9}</a:tableStyleId>
              </a:tblPr>
              <a:tblGrid>
                <a:gridCol w="980453"/>
                <a:gridCol w="1107552"/>
                <a:gridCol w="1813998"/>
                <a:gridCol w="1448135"/>
                <a:gridCol w="1949269"/>
                <a:gridCol w="1567364"/>
                <a:gridCol w="1298897"/>
                <a:gridCol w="1835832"/>
              </a:tblGrid>
              <a:tr h="303333">
                <a:tc>
                  <a:txBody>
                    <a:bodyPr/>
                    <a:lstStyle/>
                    <a:p>
                      <a:r>
                        <a:rPr lang="en-US" sz="1200" dirty="0" smtClean="0"/>
                        <a:t>Drone</a:t>
                      </a:r>
                      <a:endParaRPr lang="en-US" sz="1200" dirty="0"/>
                    </a:p>
                  </a:txBody>
                  <a:tcPr/>
                </a:tc>
                <a:tc>
                  <a:txBody>
                    <a:bodyPr/>
                    <a:lstStyle/>
                    <a:p>
                      <a:r>
                        <a:rPr lang="en-US" sz="1200" dirty="0" smtClean="0"/>
                        <a:t>Best</a:t>
                      </a:r>
                      <a:r>
                        <a:rPr lang="en-US" sz="1200" baseline="0" dirty="0" smtClean="0"/>
                        <a:t> for</a:t>
                      </a:r>
                      <a:endParaRPr lang="en-US" sz="1200" dirty="0"/>
                    </a:p>
                  </a:txBody>
                  <a:tcPr/>
                </a:tc>
                <a:tc>
                  <a:txBody>
                    <a:bodyPr/>
                    <a:lstStyle/>
                    <a:p>
                      <a:r>
                        <a:rPr lang="en-US" sz="1200" dirty="0" err="1" smtClean="0"/>
                        <a:t>Camara</a:t>
                      </a:r>
                      <a:endParaRPr lang="en-US" sz="1200" dirty="0"/>
                    </a:p>
                  </a:txBody>
                  <a:tcPr/>
                </a:tc>
                <a:tc>
                  <a:txBody>
                    <a:bodyPr/>
                    <a:lstStyle/>
                    <a:p>
                      <a:r>
                        <a:rPr lang="en-US" sz="1200" dirty="0" smtClean="0"/>
                        <a:t>Programming </a:t>
                      </a:r>
                      <a:endParaRPr lang="en-US" sz="1200" dirty="0"/>
                    </a:p>
                  </a:txBody>
                  <a:tcPr/>
                </a:tc>
                <a:tc>
                  <a:txBody>
                    <a:bodyPr/>
                    <a:lstStyle/>
                    <a:p>
                      <a:r>
                        <a:rPr lang="en-US" sz="1200" dirty="0" smtClean="0"/>
                        <a:t>Speed</a:t>
                      </a:r>
                      <a:r>
                        <a:rPr lang="en-US" sz="1200" baseline="0" dirty="0" smtClean="0"/>
                        <a:t> &amp; Weight &amp; GPS</a:t>
                      </a:r>
                      <a:endParaRPr lang="en-US" sz="1200" dirty="0"/>
                    </a:p>
                  </a:txBody>
                  <a:tcPr/>
                </a:tc>
                <a:tc>
                  <a:txBody>
                    <a:bodyPr/>
                    <a:lstStyle/>
                    <a:p>
                      <a:r>
                        <a:rPr lang="en-US" sz="1200" dirty="0" smtClean="0"/>
                        <a:t>Battery &amp; Autonomy</a:t>
                      </a:r>
                      <a:endParaRPr lang="en-US" sz="1200" dirty="0"/>
                    </a:p>
                  </a:txBody>
                  <a:tcPr/>
                </a:tc>
                <a:tc>
                  <a:txBody>
                    <a:bodyPr/>
                    <a:lstStyle/>
                    <a:p>
                      <a:r>
                        <a:rPr lang="en-US" sz="1200" dirty="0" smtClean="0"/>
                        <a:t>Price</a:t>
                      </a:r>
                      <a:endParaRPr lang="en-US" sz="1200" dirty="0"/>
                    </a:p>
                  </a:txBody>
                  <a:tcPr/>
                </a:tc>
                <a:tc>
                  <a:txBody>
                    <a:bodyPr/>
                    <a:lstStyle/>
                    <a:p>
                      <a:r>
                        <a:rPr lang="en-US" sz="1200" dirty="0" smtClean="0"/>
                        <a:t>Mobile</a:t>
                      </a:r>
                      <a:r>
                        <a:rPr lang="en-US" sz="1200" baseline="0" dirty="0" smtClean="0"/>
                        <a:t> App</a:t>
                      </a:r>
                      <a:endParaRPr lang="en-US" sz="1200" dirty="0"/>
                    </a:p>
                  </a:txBody>
                  <a:tcPr/>
                </a:tc>
              </a:tr>
              <a:tr h="598907">
                <a:tc>
                  <a:txBody>
                    <a:bodyPr/>
                    <a:lstStyle/>
                    <a:p>
                      <a:r>
                        <a:rPr lang="en-US" sz="1200" dirty="0" smtClean="0"/>
                        <a:t>Iris+ (Discontinued ) </a:t>
                      </a:r>
                      <a:endParaRPr lang="en-US" sz="1200" dirty="0"/>
                    </a:p>
                  </a:txBody>
                  <a:tcPr/>
                </a:tc>
                <a:tc>
                  <a:txBody>
                    <a:bodyPr/>
                    <a:lstStyle/>
                    <a:p>
                      <a:r>
                        <a:rPr lang="en-US" sz="1200" dirty="0" smtClean="0"/>
                        <a:t>X</a:t>
                      </a:r>
                      <a:endParaRPr lang="en-US" sz="1200" dirty="0"/>
                    </a:p>
                  </a:txBody>
                  <a:tcPr/>
                </a:tc>
                <a:tc>
                  <a:txBody>
                    <a:bodyPr/>
                    <a:lstStyle/>
                    <a:p>
                      <a:r>
                        <a:rPr lang="en-US" sz="1200" dirty="0" smtClean="0"/>
                        <a:t>GoPro </a:t>
                      </a:r>
                      <a:endParaRPr lang="en-US" sz="1200" dirty="0"/>
                    </a:p>
                  </a:txBody>
                  <a:tcPr/>
                </a:tc>
                <a:tc>
                  <a:txBody>
                    <a:bodyPr/>
                    <a:lstStyle/>
                    <a:p>
                      <a:r>
                        <a:rPr lang="en-US" sz="1200" dirty="0" smtClean="0"/>
                        <a:t>Discontinued </a:t>
                      </a:r>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2138953">
                <a:tc>
                  <a:txBody>
                    <a:bodyPr/>
                    <a:lstStyle/>
                    <a:p>
                      <a:r>
                        <a:rPr lang="en-US" sz="1200" dirty="0" smtClean="0"/>
                        <a:t>Solo</a:t>
                      </a:r>
                    </a:p>
                    <a:p>
                      <a:r>
                        <a:rPr lang="en-US" sz="1200" dirty="0" smtClean="0"/>
                        <a:t>http://3drobotics.com/solo-gopro-drone-specs/</a:t>
                      </a:r>
                      <a:endParaRPr lang="en-US" sz="1200" dirty="0"/>
                    </a:p>
                  </a:txBody>
                  <a:tcPr/>
                </a:tc>
                <a:tc>
                  <a:txBody>
                    <a:bodyPr/>
                    <a:lstStyle/>
                    <a:p>
                      <a:r>
                        <a:rPr lang="pt-BR" sz="1200" dirty="0" smtClean="0"/>
                        <a:t>Video</a:t>
                      </a:r>
                      <a:r>
                        <a:rPr lang="pt-BR" sz="1200" baseline="0" dirty="0" smtClean="0"/>
                        <a:t> Shooting </a:t>
                      </a:r>
                      <a:endParaRPr lang="en-US" sz="1200" dirty="0"/>
                    </a:p>
                  </a:txBody>
                  <a:tcPr/>
                </a:tc>
                <a:tc>
                  <a:txBody>
                    <a:bodyPr/>
                    <a:lstStyle/>
                    <a:p>
                      <a:r>
                        <a:rPr lang="en-US" sz="1200" kern="1200" dirty="0" smtClean="0">
                          <a:effectLst/>
                        </a:rPr>
                        <a:t>GoPro: HERO3+® or HERO4® -</a:t>
                      </a:r>
                      <a:r>
                        <a:rPr lang="en-US" sz="1200" kern="1200" baseline="0" dirty="0" smtClean="0">
                          <a:effectLst/>
                        </a:rPr>
                        <a:t> </a:t>
                      </a:r>
                      <a:r>
                        <a:rPr lang="en-US" sz="1200" kern="1200" dirty="0" smtClean="0">
                          <a:effectLst/>
                        </a:rPr>
                        <a:t>The new 3-axis gimbal delivers fluid HD video to your mobile device, offers in-flight recording control and access to GoPro settings—and oh yeah, it powers your GoPro, too</a:t>
                      </a:r>
                      <a:endParaRPr lang="pt-BR" sz="1200" kern="1200" dirty="0" smtClean="0">
                        <a:effectLst/>
                      </a:endParaRPr>
                    </a:p>
                    <a:p>
                      <a:r>
                        <a:rPr lang="en-US" sz="1200" kern="1200" dirty="0" smtClean="0">
                          <a:effectLst/>
                        </a:rPr>
                        <a:t>Streaming video quality: 720p</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Yes </a:t>
                      </a:r>
                      <a:endParaRPr lang="pt-BR" sz="1200" kern="120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effectLst/>
                        </a:rPr>
                        <a:t>Pixhawk</a:t>
                      </a:r>
                      <a:r>
                        <a:rPr lang="en-US" sz="1200" kern="1200" dirty="0" smtClean="0">
                          <a:effectLst/>
                        </a:rPr>
                        <a:t> 2 autopilot system, but it also runs two 1 GHz computers, one on the copter and one in the controller, connected via a powerful dedicated Wi-Fi signal carried by 3DR Link</a:t>
                      </a:r>
                    </a:p>
                    <a:p>
                      <a:endParaRPr lang="en-US" sz="1200" dirty="0"/>
                    </a:p>
                  </a:txBody>
                  <a:tcPr/>
                </a:tc>
                <a:tc>
                  <a:txBody>
                    <a:bodyPr/>
                    <a:lstStyle/>
                    <a:p>
                      <a:r>
                        <a:rPr lang="pt-BR" sz="1200" kern="1200" dirty="0" smtClean="0">
                          <a:effectLst/>
                        </a:rPr>
                        <a:t>1.5 kg </a:t>
                      </a:r>
                      <a:endParaRPr lang="en-US" sz="1200" kern="1200" dirty="0" smtClean="0">
                        <a:effectLst/>
                      </a:endParaRPr>
                    </a:p>
                    <a:p>
                      <a:endParaRPr lang="pt-BR" sz="1200" kern="1200" dirty="0" smtClean="0">
                        <a:effectLst/>
                      </a:endParaRPr>
                    </a:p>
                    <a:p>
                      <a:r>
                        <a:rPr lang="en-US" sz="1200" kern="1200" dirty="0" err="1" smtClean="0">
                          <a:effectLst/>
                        </a:rPr>
                        <a:t>Wifi</a:t>
                      </a:r>
                      <a:r>
                        <a:rPr lang="en-US" sz="1200" kern="1200" baseline="0" dirty="0" smtClean="0">
                          <a:effectLst/>
                        </a:rPr>
                        <a:t> - </a:t>
                      </a:r>
                      <a:r>
                        <a:rPr lang="en-US" sz="1200" kern="1200" dirty="0" smtClean="0">
                          <a:effectLst/>
                        </a:rPr>
                        <a:t>Frequency: 2.4 GHz</a:t>
                      </a:r>
                    </a:p>
                    <a:p>
                      <a:endParaRPr lang="en-US" sz="1200" kern="1200" dirty="0" smtClean="0">
                        <a:effectLst/>
                      </a:endParaRPr>
                    </a:p>
                    <a:p>
                      <a:r>
                        <a:rPr lang="en-US" sz="1200" kern="1200" dirty="0" smtClean="0">
                          <a:effectLst/>
                        </a:rPr>
                        <a:t>Max speed: 55 mph (89 km/h)</a:t>
                      </a:r>
                    </a:p>
                    <a:p>
                      <a:r>
                        <a:rPr lang="en-US" sz="1200" kern="1200" dirty="0" smtClean="0">
                          <a:effectLst/>
                        </a:rPr>
                        <a:t>Max ascent speed: 10 m/s in stabilize mode; 5 m/s in “fly” mode</a:t>
                      </a:r>
                    </a:p>
                    <a:p>
                      <a:r>
                        <a:rPr lang="en-US" sz="1200" kern="1200" dirty="0" smtClean="0">
                          <a:effectLst/>
                        </a:rPr>
                        <a:t>Max descent speed: ditto</a:t>
                      </a:r>
                    </a:p>
                  </a:txBody>
                  <a:tcPr/>
                </a:tc>
                <a:tc>
                  <a:txBody>
                    <a:bodyPr/>
                    <a:lstStyle/>
                    <a:p>
                      <a:r>
                        <a:rPr lang="pt-BR" sz="1200" dirty="0" smtClean="0"/>
                        <a:t>20-25 mins </a:t>
                      </a:r>
                    </a:p>
                    <a:p>
                      <a:r>
                        <a:rPr lang="en-US" sz="1200" kern="1200" dirty="0" smtClean="0">
                          <a:effectLst/>
                        </a:rPr>
                        <a:t>Flight battery: Lithium polymer 5200 mAh 14.8 </a:t>
                      </a:r>
                      <a:r>
                        <a:rPr lang="en-US" sz="1200" kern="1200" dirty="0" err="1" smtClean="0">
                          <a:effectLst/>
                        </a:rPr>
                        <a:t>Vdc</a:t>
                      </a:r>
                      <a:endParaRPr lang="en-US" sz="1200" dirty="0"/>
                    </a:p>
                  </a:txBody>
                  <a:tcPr/>
                </a:tc>
                <a:tc>
                  <a:txBody>
                    <a:bodyPr/>
                    <a:lstStyle/>
                    <a:p>
                      <a:r>
                        <a:rPr lang="pt-BR" sz="1200" dirty="0" smtClean="0"/>
                        <a:t>1k</a:t>
                      </a:r>
                      <a:endParaRPr lang="en-US" sz="1200" dirty="0"/>
                    </a:p>
                  </a:txBody>
                  <a:tcPr/>
                </a:tc>
                <a:tc>
                  <a:txBody>
                    <a:bodyPr/>
                    <a:lstStyle/>
                    <a:p>
                      <a:r>
                        <a:rPr lang="pt-BR" sz="1200" dirty="0" smtClean="0"/>
                        <a:t>Solo App – Android &amp;</a:t>
                      </a:r>
                      <a:r>
                        <a:rPr lang="pt-BR" sz="1200" baseline="0" dirty="0" smtClean="0"/>
                        <a:t> IOS</a:t>
                      </a:r>
                    </a:p>
                    <a:p>
                      <a:endParaRPr lang="pt-BR" sz="1200" baseline="0" dirty="0" smtClean="0"/>
                    </a:p>
                    <a:p>
                      <a:r>
                        <a:rPr lang="pt-BR" sz="1200" baseline="0" dirty="0" smtClean="0"/>
                        <a:t>Tower</a:t>
                      </a:r>
                    </a:p>
                    <a:p>
                      <a:endParaRPr lang="pt-BR" sz="1200" baseline="0" dirty="0" smtClean="0"/>
                    </a:p>
                    <a:p>
                      <a:r>
                        <a:rPr lang="pt-BR" sz="1200" baseline="0" dirty="0" smtClean="0"/>
                        <a:t>3DR services</a:t>
                      </a:r>
                      <a:endParaRPr lang="en-US" sz="1200" dirty="0"/>
                    </a:p>
                  </a:txBody>
                  <a:tcPr/>
                </a:tc>
              </a:tr>
              <a:tr h="1967836">
                <a:tc>
                  <a:txBody>
                    <a:bodyPr/>
                    <a:lstStyle/>
                    <a:p>
                      <a:r>
                        <a:rPr lang="en-US" sz="1200" dirty="0" smtClean="0">
                          <a:effectLst/>
                        </a:rPr>
                        <a:t>X8-M</a:t>
                      </a:r>
                      <a:endParaRPr lang="en-US" sz="1200" dirty="0"/>
                    </a:p>
                  </a:txBody>
                  <a:tcPr/>
                </a:tc>
                <a:tc>
                  <a:txBody>
                    <a:bodyPr/>
                    <a:lstStyle/>
                    <a:p>
                      <a:r>
                        <a:rPr lang="pt-BR" sz="1200" dirty="0" smtClean="0"/>
                        <a:t>Mapping</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rPr>
                        <a:t>Canon S100 with custom 3DR EAI software and fixed mount</a:t>
                      </a:r>
                    </a:p>
                    <a:p>
                      <a:endParaRPr lang="en-US" sz="1200" dirty="0"/>
                    </a:p>
                  </a:txBody>
                  <a:tcPr/>
                </a:tc>
                <a:tc>
                  <a:txBody>
                    <a:bodyPr/>
                    <a:lstStyle/>
                    <a:p>
                      <a:r>
                        <a:rPr lang="en-US" sz="1200" dirty="0" smtClean="0"/>
                        <a:t>Based on the</a:t>
                      </a:r>
                      <a:r>
                        <a:rPr lang="en-US" sz="1200" baseline="0" dirty="0" smtClean="0"/>
                        <a:t> Autopilot </a:t>
                      </a:r>
                      <a:endParaRPr lang="en-US" sz="1200" dirty="0"/>
                    </a:p>
                  </a:txBody>
                  <a:tcPr/>
                </a:tc>
                <a:tc>
                  <a:txBody>
                    <a:bodyPr/>
                    <a:lstStyle/>
                    <a:p>
                      <a:r>
                        <a:rPr lang="pt-BR" sz="1200" dirty="0" smtClean="0"/>
                        <a:t>3.5 kg</a:t>
                      </a:r>
                      <a:r>
                        <a:rPr lang="pt-BR" sz="1200" baseline="0" dirty="0" smtClean="0"/>
                        <a:t> </a:t>
                      </a:r>
                    </a:p>
                    <a:p>
                      <a:r>
                        <a:rPr lang="en-US" sz="1200" kern="1200" dirty="0" smtClean="0">
                          <a:effectLst/>
                        </a:rPr>
                        <a:t>Maximum operational wind speed: 25 mph (11 m/s)</a:t>
                      </a:r>
                    </a:p>
                    <a:p>
                      <a:r>
                        <a:rPr lang="en-US" sz="1200" kern="1200" dirty="0" smtClean="0">
                          <a:effectLst/>
                        </a:rPr>
                        <a:t>Area coverage: 25 acres* (0.1 km</a:t>
                      </a:r>
                      <a:r>
                        <a:rPr lang="en-US" sz="1200" kern="1200" baseline="30000" dirty="0" smtClean="0">
                          <a:effectLst/>
                        </a:rPr>
                        <a:t>2</a:t>
                      </a:r>
                      <a:r>
                        <a:rPr lang="en-US" sz="1200" kern="1200" dirty="0" smtClean="0">
                          <a:effectLst/>
                        </a:rPr>
                        <a:t>)</a:t>
                      </a:r>
                    </a:p>
                    <a:p>
                      <a:r>
                        <a:rPr lang="en-US" sz="1200" kern="1200" dirty="0" smtClean="0">
                          <a:effectLst/>
                        </a:rPr>
                        <a:t>Ground sampling distance: .7 inches per pixel (2 cm per pixel)*</a:t>
                      </a:r>
                    </a:p>
                    <a:p>
                      <a:r>
                        <a:rPr lang="en-US" sz="1200" kern="1200" dirty="0" err="1" smtClean="0">
                          <a:effectLst/>
                        </a:rPr>
                        <a:t>Orthomosaic</a:t>
                      </a:r>
                      <a:r>
                        <a:rPr lang="en-US" sz="1200" kern="1200" dirty="0" smtClean="0">
                          <a:effectLst/>
                        </a:rPr>
                        <a:t> accuracy: 3-16 </a:t>
                      </a:r>
                      <a:r>
                        <a:rPr lang="en-US" sz="1200" kern="1200" dirty="0" err="1" smtClean="0">
                          <a:effectLst/>
                        </a:rPr>
                        <a:t>ft</a:t>
                      </a:r>
                      <a:r>
                        <a:rPr lang="en-US" sz="1200" kern="1200" dirty="0" smtClean="0">
                          <a:effectLst/>
                        </a:rPr>
                        <a:t> (1-5 m)</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effectLst/>
                        </a:rPr>
                        <a:t>14 min </a:t>
                      </a:r>
                      <a:endParaRPr lang="en-US" sz="120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rPr>
                        <a:t>4S 10000 mAh 10C lithium polymer</a:t>
                      </a:r>
                    </a:p>
                    <a:p>
                      <a:endParaRPr lang="en-US" sz="1200" dirty="0"/>
                    </a:p>
                  </a:txBody>
                  <a:tcPr/>
                </a:tc>
                <a:tc>
                  <a:txBody>
                    <a:bodyPr/>
                    <a:lstStyle/>
                    <a:p>
                      <a:r>
                        <a:rPr lang="pt-BR" sz="1200" dirty="0" smtClean="0"/>
                        <a:t>5.4k</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rPr>
                        <a:t>Pix4Dmapper Mosaic 3DR Edition (Windows only)</a:t>
                      </a:r>
                    </a:p>
                    <a:p>
                      <a:endParaRPr lang="en-US" sz="1200" dirty="0"/>
                    </a:p>
                  </a:txBody>
                  <a:tcPr/>
                </a:tc>
              </a:tr>
            </a:tbl>
          </a:graphicData>
        </a:graphic>
      </p:graphicFrame>
      <p:pic>
        <p:nvPicPr>
          <p:cNvPr id="8" name="Picture 7"/>
          <p:cNvPicPr>
            <a:picLocks noChangeAspect="1"/>
          </p:cNvPicPr>
          <p:nvPr/>
        </p:nvPicPr>
        <p:blipFill>
          <a:blip r:embed="rId3"/>
          <a:stretch>
            <a:fillRect/>
          </a:stretch>
        </p:blipFill>
        <p:spPr>
          <a:xfrm>
            <a:off x="10105464" y="3384570"/>
            <a:ext cx="1869917" cy="1012452"/>
          </a:xfrm>
          <a:prstGeom prst="rect">
            <a:avLst/>
          </a:prstGeom>
        </p:spPr>
      </p:pic>
      <p:pic>
        <p:nvPicPr>
          <p:cNvPr id="6" name="Picture 2" descr="3DR | Drone &amp; UAV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6702" y="306556"/>
            <a:ext cx="1531178" cy="60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799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39721" y="5045125"/>
            <a:ext cx="2264000" cy="369332"/>
          </a:xfrm>
          <a:prstGeom prst="rect">
            <a:avLst/>
          </a:prstGeom>
        </p:spPr>
        <p:txBody>
          <a:bodyPr wrap="square">
            <a:spAutoFit/>
          </a:bodyPr>
          <a:lstStyle/>
          <a:p>
            <a:r>
              <a:rPr lang="en-US" cap="all" dirty="0">
                <a:solidFill>
                  <a:schemeClr val="bg1">
                    <a:lumMod val="95000"/>
                  </a:schemeClr>
                </a:solidFill>
                <a:latin typeface="Copenhagen Light"/>
              </a:rPr>
              <a:t>“MADE FOR SOLO</a:t>
            </a:r>
            <a:r>
              <a:rPr lang="en-US" cap="all" dirty="0" smtClean="0">
                <a:solidFill>
                  <a:schemeClr val="bg1">
                    <a:lumMod val="95000"/>
                  </a:schemeClr>
                </a:solidFill>
                <a:latin typeface="Copenhagen Light"/>
              </a:rPr>
              <a:t>”</a:t>
            </a:r>
            <a:endParaRPr lang="en-US" cap="all" dirty="0">
              <a:solidFill>
                <a:schemeClr val="bg1">
                  <a:lumMod val="95000"/>
                </a:schemeClr>
              </a:solidFill>
              <a:latin typeface="Copenhagen Light"/>
            </a:endParaRPr>
          </a:p>
        </p:txBody>
      </p:sp>
      <p:pic>
        <p:nvPicPr>
          <p:cNvPr id="3" name="Picture 2"/>
          <p:cNvPicPr>
            <a:picLocks noChangeAspect="1"/>
          </p:cNvPicPr>
          <p:nvPr/>
        </p:nvPicPr>
        <p:blipFill>
          <a:blip r:embed="rId3"/>
          <a:stretch>
            <a:fillRect/>
          </a:stretch>
        </p:blipFill>
        <p:spPr>
          <a:xfrm>
            <a:off x="1741638" y="2543828"/>
            <a:ext cx="7543800" cy="2295725"/>
          </a:xfrm>
          <a:prstGeom prst="rect">
            <a:avLst/>
          </a:prstGeom>
        </p:spPr>
      </p:pic>
      <p:pic>
        <p:nvPicPr>
          <p:cNvPr id="6" name="Picture 2" descr="3DR | Drone &amp; UAV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5762" y="314176"/>
            <a:ext cx="1531178" cy="60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86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01301" y="1262545"/>
            <a:ext cx="5173010" cy="4776056"/>
          </a:xfrm>
          <a:prstGeom prst="rect">
            <a:avLst/>
          </a:prstGeom>
        </p:spPr>
      </p:pic>
      <p:pic>
        <p:nvPicPr>
          <p:cNvPr id="5" name="Picture 4"/>
          <p:cNvPicPr>
            <a:picLocks noChangeAspect="1"/>
          </p:cNvPicPr>
          <p:nvPr/>
        </p:nvPicPr>
        <p:blipFill>
          <a:blip r:embed="rId3"/>
          <a:stretch>
            <a:fillRect/>
          </a:stretch>
        </p:blipFill>
        <p:spPr>
          <a:xfrm>
            <a:off x="272504" y="3347865"/>
            <a:ext cx="4017108" cy="2695461"/>
          </a:xfrm>
          <a:prstGeom prst="rect">
            <a:avLst/>
          </a:prstGeom>
        </p:spPr>
      </p:pic>
      <p:pic>
        <p:nvPicPr>
          <p:cNvPr id="6" name="Picture 5"/>
          <p:cNvPicPr>
            <a:picLocks noChangeAspect="1"/>
          </p:cNvPicPr>
          <p:nvPr/>
        </p:nvPicPr>
        <p:blipFill>
          <a:blip r:embed="rId4"/>
          <a:stretch>
            <a:fillRect/>
          </a:stretch>
        </p:blipFill>
        <p:spPr>
          <a:xfrm>
            <a:off x="157446" y="1265012"/>
            <a:ext cx="4943412" cy="1912921"/>
          </a:xfrm>
          <a:prstGeom prst="rect">
            <a:avLst/>
          </a:prstGeom>
        </p:spPr>
      </p:pic>
      <p:sp>
        <p:nvSpPr>
          <p:cNvPr id="7" name="Rectangle 6"/>
          <p:cNvSpPr/>
          <p:nvPr/>
        </p:nvSpPr>
        <p:spPr>
          <a:xfrm>
            <a:off x="6201301" y="6137700"/>
            <a:ext cx="2974660" cy="369332"/>
          </a:xfrm>
          <a:prstGeom prst="rect">
            <a:avLst/>
          </a:prstGeom>
        </p:spPr>
        <p:txBody>
          <a:bodyPr wrap="none">
            <a:spAutoFit/>
          </a:bodyPr>
          <a:lstStyle/>
          <a:p>
            <a:r>
              <a:rPr lang="en-US" dirty="0"/>
              <a:t>http://www.nodecopter.com/</a:t>
            </a:r>
          </a:p>
        </p:txBody>
      </p:sp>
      <p:pic>
        <p:nvPicPr>
          <p:cNvPr id="8" name="Picture 7"/>
          <p:cNvPicPr>
            <a:picLocks noChangeAspect="1"/>
          </p:cNvPicPr>
          <p:nvPr/>
        </p:nvPicPr>
        <p:blipFill>
          <a:blip r:embed="rId5"/>
          <a:stretch>
            <a:fillRect/>
          </a:stretch>
        </p:blipFill>
        <p:spPr>
          <a:xfrm>
            <a:off x="9263402" y="5285369"/>
            <a:ext cx="2110909" cy="75323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504" y="6084321"/>
            <a:ext cx="1928410" cy="716726"/>
          </a:xfrm>
          <a:prstGeom prst="rect">
            <a:avLst/>
          </a:prstGeom>
        </p:spPr>
      </p:pic>
      <p:pic>
        <p:nvPicPr>
          <p:cNvPr id="11" name="Picture 10"/>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806940" y="284657"/>
            <a:ext cx="2385060" cy="760800"/>
          </a:xfrm>
          <a:prstGeom prst="rect">
            <a:avLst/>
          </a:prstGeom>
        </p:spPr>
      </p:pic>
    </p:spTree>
    <p:extLst>
      <p:ext uri="{BB962C8B-B14F-4D97-AF65-F5344CB8AC3E}">
        <p14:creationId xmlns:p14="http://schemas.microsoft.com/office/powerpoint/2010/main" val="184586397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3DR | Drone &amp; UAV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004" y="314177"/>
            <a:ext cx="1581935" cy="6201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a:stretch>
            <a:fillRect/>
          </a:stretch>
        </p:blipFill>
        <p:spPr>
          <a:xfrm>
            <a:off x="453481" y="2064731"/>
            <a:ext cx="4097885" cy="3191911"/>
          </a:xfrm>
          <a:prstGeom prst="rect">
            <a:avLst/>
          </a:prstGeom>
        </p:spPr>
      </p:pic>
      <p:sp>
        <p:nvSpPr>
          <p:cNvPr id="14" name="Rectangle 13"/>
          <p:cNvSpPr/>
          <p:nvPr/>
        </p:nvSpPr>
        <p:spPr>
          <a:xfrm>
            <a:off x="5129343" y="6439448"/>
            <a:ext cx="1969770" cy="369332"/>
          </a:xfrm>
          <a:prstGeom prst="rect">
            <a:avLst/>
          </a:prstGeom>
        </p:spPr>
        <p:txBody>
          <a:bodyPr wrap="none">
            <a:spAutoFit/>
          </a:bodyPr>
          <a:lstStyle/>
          <a:p>
            <a:r>
              <a:rPr lang="en-US" dirty="0" smtClean="0">
                <a:solidFill>
                  <a:schemeClr val="bg1"/>
                </a:solidFill>
              </a:rPr>
              <a:t>GROUND: Mobile</a:t>
            </a:r>
            <a:endParaRPr lang="en-US" dirty="0">
              <a:solidFill>
                <a:schemeClr val="bg1"/>
              </a:solidFill>
            </a:endParaRPr>
          </a:p>
        </p:txBody>
      </p:sp>
      <p:pic>
        <p:nvPicPr>
          <p:cNvPr id="15" name="Picture 14"/>
          <p:cNvPicPr>
            <a:picLocks noChangeAspect="1"/>
          </p:cNvPicPr>
          <p:nvPr/>
        </p:nvPicPr>
        <p:blipFill>
          <a:blip r:embed="rId4"/>
          <a:stretch>
            <a:fillRect/>
          </a:stretch>
        </p:blipFill>
        <p:spPr>
          <a:xfrm>
            <a:off x="5022751" y="1369578"/>
            <a:ext cx="2074446" cy="1390305"/>
          </a:xfrm>
          <a:prstGeom prst="rect">
            <a:avLst/>
          </a:prstGeom>
        </p:spPr>
      </p:pic>
      <p:sp>
        <p:nvSpPr>
          <p:cNvPr id="16" name="Rectangle 15"/>
          <p:cNvSpPr/>
          <p:nvPr/>
        </p:nvSpPr>
        <p:spPr>
          <a:xfrm>
            <a:off x="5153565" y="2885897"/>
            <a:ext cx="1547603" cy="369332"/>
          </a:xfrm>
          <a:prstGeom prst="rect">
            <a:avLst/>
          </a:prstGeom>
        </p:spPr>
        <p:txBody>
          <a:bodyPr wrap="none">
            <a:spAutoFit/>
          </a:bodyPr>
          <a:lstStyle/>
          <a:p>
            <a:r>
              <a:rPr lang="en-US" dirty="0" smtClean="0">
                <a:solidFill>
                  <a:schemeClr val="bg1"/>
                </a:solidFill>
              </a:rPr>
              <a:t>AIR: Onboard</a:t>
            </a:r>
            <a:endParaRPr lang="en-US" dirty="0">
              <a:solidFill>
                <a:schemeClr val="bg1"/>
              </a:solidFill>
            </a:endParaRPr>
          </a:p>
        </p:txBody>
      </p:sp>
      <p:pic>
        <p:nvPicPr>
          <p:cNvPr id="17" name="Picture 16"/>
          <p:cNvPicPr>
            <a:picLocks noChangeAspect="1"/>
          </p:cNvPicPr>
          <p:nvPr/>
        </p:nvPicPr>
        <p:blipFill>
          <a:blip r:embed="rId5"/>
          <a:stretch>
            <a:fillRect/>
          </a:stretch>
        </p:blipFill>
        <p:spPr>
          <a:xfrm>
            <a:off x="7962031" y="2814576"/>
            <a:ext cx="2070730" cy="2002678"/>
          </a:xfrm>
          <a:prstGeom prst="rect">
            <a:avLst/>
          </a:prstGeom>
        </p:spPr>
      </p:pic>
      <p:sp>
        <p:nvSpPr>
          <p:cNvPr id="18" name="Rectangle 17"/>
          <p:cNvSpPr/>
          <p:nvPr/>
        </p:nvSpPr>
        <p:spPr>
          <a:xfrm>
            <a:off x="7962031" y="4887310"/>
            <a:ext cx="2212080" cy="369332"/>
          </a:xfrm>
          <a:prstGeom prst="rect">
            <a:avLst/>
          </a:prstGeom>
        </p:spPr>
        <p:txBody>
          <a:bodyPr wrap="none">
            <a:spAutoFit/>
          </a:bodyPr>
          <a:lstStyle/>
          <a:p>
            <a:r>
              <a:rPr lang="en-US" dirty="0" smtClean="0">
                <a:solidFill>
                  <a:schemeClr val="bg1"/>
                </a:solidFill>
              </a:rPr>
              <a:t>Cloud: Rest Services</a:t>
            </a:r>
            <a:endParaRPr lang="en-US" dirty="0">
              <a:solidFill>
                <a:schemeClr val="bg1"/>
              </a:solidFill>
            </a:endParaRPr>
          </a:p>
        </p:txBody>
      </p:sp>
      <p:sp>
        <p:nvSpPr>
          <p:cNvPr id="19" name="Right Arrow 18"/>
          <p:cNvSpPr/>
          <p:nvPr/>
        </p:nvSpPr>
        <p:spPr>
          <a:xfrm>
            <a:off x="3989344" y="3687164"/>
            <a:ext cx="3712100" cy="54500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ight Arrow 19"/>
          <p:cNvSpPr/>
          <p:nvPr/>
        </p:nvSpPr>
        <p:spPr>
          <a:xfrm rot="19630935">
            <a:off x="3822094" y="2728899"/>
            <a:ext cx="1425812" cy="54500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1" name="Picture 20"/>
          <p:cNvPicPr>
            <a:picLocks noChangeAspect="1"/>
          </p:cNvPicPr>
          <p:nvPr/>
        </p:nvPicPr>
        <p:blipFill>
          <a:blip r:embed="rId6"/>
          <a:stretch>
            <a:fillRect/>
          </a:stretch>
        </p:blipFill>
        <p:spPr>
          <a:xfrm>
            <a:off x="5103850" y="5144444"/>
            <a:ext cx="1993347" cy="1266740"/>
          </a:xfrm>
          <a:prstGeom prst="rect">
            <a:avLst/>
          </a:prstGeom>
        </p:spPr>
      </p:pic>
      <p:sp>
        <p:nvSpPr>
          <p:cNvPr id="22" name="Right Arrow 21"/>
          <p:cNvSpPr/>
          <p:nvPr/>
        </p:nvSpPr>
        <p:spPr>
          <a:xfrm rot="1869132">
            <a:off x="3911355" y="4534421"/>
            <a:ext cx="1425812" cy="54500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3" name="Picture 22"/>
          <p:cNvPicPr>
            <a:picLocks noChangeAspect="1"/>
          </p:cNvPicPr>
          <p:nvPr/>
        </p:nvPicPr>
        <p:blipFill>
          <a:blip r:embed="rId7"/>
          <a:stretch>
            <a:fillRect/>
          </a:stretch>
        </p:blipFill>
        <p:spPr>
          <a:xfrm>
            <a:off x="9721421" y="1253800"/>
            <a:ext cx="2217947" cy="620636"/>
          </a:xfrm>
          <a:prstGeom prst="rect">
            <a:avLst/>
          </a:prstGeom>
        </p:spPr>
      </p:pic>
      <p:pic>
        <p:nvPicPr>
          <p:cNvPr id="24" name="Picture 23"/>
          <p:cNvPicPr>
            <a:picLocks noChangeAspect="1"/>
          </p:cNvPicPr>
          <p:nvPr/>
        </p:nvPicPr>
        <p:blipFill>
          <a:blip r:embed="rId8"/>
          <a:stretch>
            <a:fillRect/>
          </a:stretch>
        </p:blipFill>
        <p:spPr>
          <a:xfrm>
            <a:off x="9806815" y="1736858"/>
            <a:ext cx="2272499" cy="275157"/>
          </a:xfrm>
          <a:prstGeom prst="rect">
            <a:avLst/>
          </a:prstGeom>
        </p:spPr>
      </p:pic>
      <p:sp>
        <p:nvSpPr>
          <p:cNvPr id="25" name="Rectangle 24"/>
          <p:cNvSpPr/>
          <p:nvPr/>
        </p:nvSpPr>
        <p:spPr>
          <a:xfrm>
            <a:off x="1458630" y="5321415"/>
            <a:ext cx="2015488" cy="369332"/>
          </a:xfrm>
          <a:prstGeom prst="rect">
            <a:avLst/>
          </a:prstGeom>
        </p:spPr>
        <p:txBody>
          <a:bodyPr wrap="none">
            <a:spAutoFit/>
          </a:bodyPr>
          <a:lstStyle/>
          <a:p>
            <a:r>
              <a:rPr lang="en-US" dirty="0">
                <a:solidFill>
                  <a:schemeClr val="bg1"/>
                </a:solidFill>
              </a:rPr>
              <a:t>http://dronekit.io/</a:t>
            </a:r>
          </a:p>
        </p:txBody>
      </p:sp>
      <p:pic>
        <p:nvPicPr>
          <p:cNvPr id="26" name="Picture 25"/>
          <p:cNvPicPr>
            <a:picLocks noChangeAspect="1"/>
          </p:cNvPicPr>
          <p:nvPr/>
        </p:nvPicPr>
        <p:blipFill>
          <a:blip r:embed="rId9"/>
          <a:stretch>
            <a:fillRect/>
          </a:stretch>
        </p:blipFill>
        <p:spPr>
          <a:xfrm>
            <a:off x="1150825" y="1395566"/>
            <a:ext cx="2838450" cy="904875"/>
          </a:xfrm>
          <a:prstGeom prst="rect">
            <a:avLst/>
          </a:prstGeom>
        </p:spPr>
      </p:pic>
    </p:spTree>
    <p:extLst>
      <p:ext uri="{BB962C8B-B14F-4D97-AF65-F5344CB8AC3E}">
        <p14:creationId xmlns:p14="http://schemas.microsoft.com/office/powerpoint/2010/main" val="128575469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3DR | Drone &amp; UAV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004" y="314177"/>
            <a:ext cx="1581935" cy="6201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3"/>
          <a:stretch>
            <a:fillRect/>
          </a:stretch>
        </p:blipFill>
        <p:spPr>
          <a:xfrm>
            <a:off x="1772785" y="1744620"/>
            <a:ext cx="8077200" cy="1019175"/>
          </a:xfrm>
          <a:prstGeom prst="rect">
            <a:avLst/>
          </a:prstGeom>
        </p:spPr>
      </p:pic>
      <p:pic>
        <p:nvPicPr>
          <p:cNvPr id="28" name="Picture 27"/>
          <p:cNvPicPr>
            <a:picLocks noChangeAspect="1"/>
          </p:cNvPicPr>
          <p:nvPr/>
        </p:nvPicPr>
        <p:blipFill>
          <a:blip r:embed="rId4"/>
          <a:stretch>
            <a:fillRect/>
          </a:stretch>
        </p:blipFill>
        <p:spPr>
          <a:xfrm>
            <a:off x="1828799" y="3229739"/>
            <a:ext cx="8096945" cy="2383229"/>
          </a:xfrm>
          <a:prstGeom prst="rect">
            <a:avLst/>
          </a:prstGeom>
        </p:spPr>
      </p:pic>
    </p:spTree>
    <p:extLst>
      <p:ext uri="{BB962C8B-B14F-4D97-AF65-F5344CB8AC3E}">
        <p14:creationId xmlns:p14="http://schemas.microsoft.com/office/powerpoint/2010/main" val="108539101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C42"/>
        </a:solidFill>
        <a:effectLst/>
      </p:bgPr>
    </p:bg>
    <p:spTree>
      <p:nvGrpSpPr>
        <p:cNvPr id="1" name=""/>
        <p:cNvGrpSpPr/>
        <p:nvPr/>
      </p:nvGrpSpPr>
      <p:grpSpPr>
        <a:xfrm>
          <a:off x="0" y="0"/>
          <a:ext cx="0" cy="0"/>
          <a:chOff x="0" y="0"/>
          <a:chExt cx="0" cy="0"/>
        </a:xfrm>
      </p:grpSpPr>
      <p:pic>
        <p:nvPicPr>
          <p:cNvPr id="24578" name="Picture 2" descr="http://www.wingsbywerntz.com/wp-content/uploads/2012/06/FlightPlan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23" y="441055"/>
            <a:ext cx="10481982" cy="6070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44697" y="2626920"/>
            <a:ext cx="3348989" cy="646331"/>
          </a:xfrm>
          <a:prstGeom prst="rect">
            <a:avLst/>
          </a:prstGeom>
          <a:noFill/>
        </p:spPr>
        <p:txBody>
          <a:bodyPr wrap="square" rtlCol="0">
            <a:spAutoFit/>
          </a:bodyPr>
          <a:lstStyle/>
          <a:p>
            <a:r>
              <a:rPr lang="en-US" b="1" dirty="0" smtClean="0"/>
              <a:t>Take Off:   </a:t>
            </a:r>
            <a:r>
              <a:rPr lang="en-US" dirty="0" smtClean="0"/>
              <a:t>Overview </a:t>
            </a:r>
          </a:p>
          <a:p>
            <a:r>
              <a:rPr lang="en-US" b="1" dirty="0" smtClean="0"/>
              <a:t>Calibrate</a:t>
            </a:r>
            <a:r>
              <a:rPr lang="en-US" dirty="0" smtClean="0"/>
              <a:t>: Programming drones</a:t>
            </a:r>
          </a:p>
        </p:txBody>
      </p:sp>
      <p:sp>
        <p:nvSpPr>
          <p:cNvPr id="8" name="TextBox 7"/>
          <p:cNvSpPr txBox="1"/>
          <p:nvPr/>
        </p:nvSpPr>
        <p:spPr>
          <a:xfrm>
            <a:off x="5141259" y="2626920"/>
            <a:ext cx="2837387" cy="646331"/>
          </a:xfrm>
          <a:prstGeom prst="rect">
            <a:avLst/>
          </a:prstGeom>
          <a:noFill/>
        </p:spPr>
        <p:txBody>
          <a:bodyPr wrap="square" rtlCol="0">
            <a:spAutoFit/>
          </a:bodyPr>
          <a:lstStyle/>
          <a:p>
            <a:r>
              <a:rPr lang="en-US" b="1" dirty="0" smtClean="0"/>
              <a:t>Hover:</a:t>
            </a:r>
            <a:r>
              <a:rPr lang="en-US" dirty="0" smtClean="0"/>
              <a:t> Services in the Cloud </a:t>
            </a:r>
          </a:p>
          <a:p>
            <a:r>
              <a:rPr lang="en-US" b="1" dirty="0" smtClean="0"/>
              <a:t>Landing</a:t>
            </a:r>
            <a:r>
              <a:rPr lang="en-US" dirty="0" smtClean="0"/>
              <a:t>: Q&amp;A </a:t>
            </a:r>
          </a:p>
        </p:txBody>
      </p:sp>
      <p:sp>
        <p:nvSpPr>
          <p:cNvPr id="9" name="TextBox 8"/>
          <p:cNvSpPr txBox="1"/>
          <p:nvPr/>
        </p:nvSpPr>
        <p:spPr>
          <a:xfrm>
            <a:off x="3550024" y="3621742"/>
            <a:ext cx="378757" cy="372034"/>
          </a:xfrm>
          <a:prstGeom prst="rect">
            <a:avLst/>
          </a:prstGeom>
          <a:noFill/>
        </p:spPr>
        <p:txBody>
          <a:bodyPr wrap="square" rtlCol="0">
            <a:spAutoFit/>
          </a:bodyPr>
          <a:lstStyle/>
          <a:p>
            <a:r>
              <a:rPr lang="en-US" b="1" dirty="0" smtClean="0"/>
              <a:t>1 </a:t>
            </a:r>
            <a:r>
              <a:rPr lang="en-US" dirty="0" smtClean="0"/>
              <a:t> </a:t>
            </a:r>
          </a:p>
        </p:txBody>
      </p:sp>
      <p:sp>
        <p:nvSpPr>
          <p:cNvPr id="10" name="TextBox 9"/>
          <p:cNvSpPr txBox="1"/>
          <p:nvPr/>
        </p:nvSpPr>
        <p:spPr>
          <a:xfrm>
            <a:off x="4322109" y="3621742"/>
            <a:ext cx="498661" cy="369332"/>
          </a:xfrm>
          <a:prstGeom prst="rect">
            <a:avLst/>
          </a:prstGeom>
          <a:noFill/>
        </p:spPr>
        <p:txBody>
          <a:bodyPr wrap="square" rtlCol="0">
            <a:spAutoFit/>
          </a:bodyPr>
          <a:lstStyle/>
          <a:p>
            <a:r>
              <a:rPr lang="en-US" b="1" dirty="0" smtClean="0"/>
              <a:t>00 </a:t>
            </a:r>
            <a:r>
              <a:rPr lang="en-US" dirty="0" smtClean="0"/>
              <a:t> </a:t>
            </a:r>
          </a:p>
        </p:txBody>
      </p:sp>
      <p:sp>
        <p:nvSpPr>
          <p:cNvPr id="11" name="TextBox 10"/>
          <p:cNvSpPr txBox="1"/>
          <p:nvPr/>
        </p:nvSpPr>
        <p:spPr>
          <a:xfrm>
            <a:off x="5335121" y="4157382"/>
            <a:ext cx="2867585" cy="369332"/>
          </a:xfrm>
          <a:prstGeom prst="rect">
            <a:avLst/>
          </a:prstGeom>
          <a:noFill/>
        </p:spPr>
        <p:txBody>
          <a:bodyPr wrap="square" rtlCol="0">
            <a:spAutoFit/>
          </a:bodyPr>
          <a:lstStyle/>
          <a:p>
            <a:r>
              <a:rPr lang="en-US" b="1" dirty="0" smtClean="0"/>
              <a:t>Guada Casuso</a:t>
            </a:r>
            <a:r>
              <a:rPr lang="en-US" dirty="0" smtClean="0"/>
              <a:t> </a:t>
            </a:r>
          </a:p>
        </p:txBody>
      </p:sp>
      <p:sp>
        <p:nvSpPr>
          <p:cNvPr id="12" name="TextBox 11"/>
          <p:cNvSpPr txBox="1"/>
          <p:nvPr/>
        </p:nvSpPr>
        <p:spPr>
          <a:xfrm>
            <a:off x="5335120" y="4787153"/>
            <a:ext cx="2867585" cy="369332"/>
          </a:xfrm>
          <a:prstGeom prst="rect">
            <a:avLst/>
          </a:prstGeom>
          <a:noFill/>
        </p:spPr>
        <p:txBody>
          <a:bodyPr wrap="square" rtlCol="0">
            <a:spAutoFit/>
          </a:bodyPr>
          <a:lstStyle/>
          <a:p>
            <a:r>
              <a:rPr lang="en-US" b="1" dirty="0" smtClean="0"/>
              <a:t>@CloudDevelop </a:t>
            </a:r>
            <a:r>
              <a:rPr lang="en-US" b="1" dirty="0" smtClean="0">
                <a:sym typeface="Wingdings" panose="05000000000000000000" pitchFamily="2" charset="2"/>
              </a:rPr>
              <a:t> </a:t>
            </a:r>
            <a:endParaRPr lang="en-US" dirty="0" smtClean="0"/>
          </a:p>
        </p:txBody>
      </p:sp>
      <p:sp>
        <p:nvSpPr>
          <p:cNvPr id="13" name="TextBox 12"/>
          <p:cNvSpPr txBox="1"/>
          <p:nvPr/>
        </p:nvSpPr>
        <p:spPr>
          <a:xfrm>
            <a:off x="7875270" y="2009130"/>
            <a:ext cx="986345" cy="369332"/>
          </a:xfrm>
          <a:prstGeom prst="rect">
            <a:avLst/>
          </a:prstGeom>
          <a:noFill/>
        </p:spPr>
        <p:txBody>
          <a:bodyPr wrap="square" rtlCol="0">
            <a:spAutoFit/>
          </a:bodyPr>
          <a:lstStyle/>
          <a:p>
            <a:r>
              <a:rPr lang="en-US" b="1" dirty="0" smtClean="0"/>
              <a:t>3.45pm</a:t>
            </a:r>
            <a:r>
              <a:rPr lang="en-US" dirty="0" smtClean="0"/>
              <a:t> </a:t>
            </a:r>
          </a:p>
        </p:txBody>
      </p:sp>
      <p:sp>
        <p:nvSpPr>
          <p:cNvPr id="14" name="TextBox 13"/>
          <p:cNvSpPr txBox="1"/>
          <p:nvPr/>
        </p:nvSpPr>
        <p:spPr>
          <a:xfrm>
            <a:off x="5141260" y="3539592"/>
            <a:ext cx="3720355" cy="369332"/>
          </a:xfrm>
          <a:prstGeom prst="rect">
            <a:avLst/>
          </a:prstGeom>
          <a:noFill/>
        </p:spPr>
        <p:txBody>
          <a:bodyPr wrap="square" rtlCol="0">
            <a:spAutoFit/>
          </a:bodyPr>
          <a:lstStyle/>
          <a:p>
            <a:r>
              <a:rPr lang="en-US" b="1" dirty="0" smtClean="0"/>
              <a:t>FAA &amp; Legal is Out of the Scope  </a:t>
            </a:r>
            <a:r>
              <a:rPr lang="en-US" dirty="0" smtClean="0"/>
              <a:t> </a:t>
            </a:r>
          </a:p>
        </p:txBody>
      </p:sp>
      <p:sp>
        <p:nvSpPr>
          <p:cNvPr id="15" name="TextBox 14"/>
          <p:cNvSpPr txBox="1"/>
          <p:nvPr/>
        </p:nvSpPr>
        <p:spPr>
          <a:xfrm>
            <a:off x="1358713" y="3592607"/>
            <a:ext cx="2867585" cy="369332"/>
          </a:xfrm>
          <a:prstGeom prst="rect">
            <a:avLst/>
          </a:prstGeom>
          <a:noFill/>
        </p:spPr>
        <p:txBody>
          <a:bodyPr wrap="square" rtlCol="0">
            <a:spAutoFit/>
          </a:bodyPr>
          <a:lstStyle/>
          <a:p>
            <a:r>
              <a:rPr lang="en-US" b="1" dirty="0" err="1" smtClean="0"/>
              <a:t>Colombus</a:t>
            </a:r>
            <a:r>
              <a:rPr lang="en-US" b="1" dirty="0" smtClean="0"/>
              <a:t> Ohio</a:t>
            </a:r>
            <a:endParaRPr lang="en-US" dirty="0" smtClean="0"/>
          </a:p>
        </p:txBody>
      </p:sp>
      <p:sp>
        <p:nvSpPr>
          <p:cNvPr id="16" name="TextBox 15"/>
          <p:cNvSpPr txBox="1"/>
          <p:nvPr/>
        </p:nvSpPr>
        <p:spPr>
          <a:xfrm>
            <a:off x="5988424" y="1898360"/>
            <a:ext cx="1344706" cy="369332"/>
          </a:xfrm>
          <a:prstGeom prst="rect">
            <a:avLst/>
          </a:prstGeom>
          <a:noFill/>
        </p:spPr>
        <p:txBody>
          <a:bodyPr wrap="square" rtlCol="0">
            <a:spAutoFit/>
          </a:bodyPr>
          <a:lstStyle/>
          <a:p>
            <a:r>
              <a:rPr lang="en-US" b="1" dirty="0" smtClean="0"/>
              <a:t>Traditions</a:t>
            </a:r>
            <a:endParaRPr lang="en-US" dirty="0" smtClean="0"/>
          </a:p>
        </p:txBody>
      </p:sp>
      <p:sp>
        <p:nvSpPr>
          <p:cNvPr id="5" name="Rectangle 4"/>
          <p:cNvSpPr/>
          <p:nvPr/>
        </p:nvSpPr>
        <p:spPr>
          <a:xfrm>
            <a:off x="1358713" y="2660056"/>
            <a:ext cx="6593438" cy="580057"/>
          </a:xfrm>
          <a:prstGeom prst="rect">
            <a:avLst/>
          </a:prstGeom>
          <a:solidFill>
            <a:schemeClr val="accent1">
              <a:alpha val="40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942500" y="1001475"/>
            <a:ext cx="711181" cy="369332"/>
          </a:xfrm>
          <a:prstGeom prst="rect">
            <a:avLst/>
          </a:prstGeom>
          <a:noFill/>
        </p:spPr>
        <p:txBody>
          <a:bodyPr wrap="square" rtlCol="0">
            <a:spAutoFit/>
          </a:bodyPr>
          <a:lstStyle/>
          <a:p>
            <a:r>
              <a:rPr lang="en-US" b="1" dirty="0" smtClean="0"/>
              <a:t>11.15</a:t>
            </a:r>
            <a:r>
              <a:rPr lang="en-US" dirty="0" smtClean="0"/>
              <a:t> </a:t>
            </a:r>
          </a:p>
        </p:txBody>
      </p:sp>
    </p:spTree>
    <p:extLst>
      <p:ext uri="{BB962C8B-B14F-4D97-AF65-F5344CB8AC3E}">
        <p14:creationId xmlns:p14="http://schemas.microsoft.com/office/powerpoint/2010/main" val="565985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132195" y="1114425"/>
            <a:ext cx="4196275" cy="402513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129668" y="263680"/>
            <a:ext cx="4139465" cy="6280621"/>
          </a:xfrm>
        </p:spPr>
        <p:txBody>
          <a:bodyPr/>
          <a:lstStyle/>
          <a:p>
            <a:pPr lvl="0"/>
            <a:r>
              <a:rPr lang="en-US" dirty="0" smtClean="0"/>
              <a:t>   Take Off </a:t>
            </a:r>
            <a:endParaRPr lang="en-US" dirty="0"/>
          </a:p>
        </p:txBody>
      </p:sp>
      <p:sp>
        <p:nvSpPr>
          <p:cNvPr id="22" name="Rectangle 21"/>
          <p:cNvSpPr/>
          <p:nvPr/>
        </p:nvSpPr>
        <p:spPr>
          <a:xfrm>
            <a:off x="6599767" y="3846028"/>
            <a:ext cx="3385966" cy="923330"/>
          </a:xfrm>
          <a:prstGeom prst="rect">
            <a:avLst/>
          </a:prstGeom>
        </p:spPr>
        <p:txBody>
          <a:bodyPr wrap="square">
            <a:spAutoFit/>
          </a:bodyPr>
          <a:lstStyle/>
          <a:p>
            <a:pPr algn="ctr" defTabSz="913652" fontAlgn="base">
              <a:lnSpc>
                <a:spcPct val="90000"/>
              </a:lnSpc>
              <a:spcBef>
                <a:spcPct val="0"/>
              </a:spcBef>
              <a:spcAft>
                <a:spcPct val="0"/>
              </a:spcAft>
              <a:defRPr/>
            </a:pPr>
            <a:r>
              <a:rPr lang="en-US" sz="3200" dirty="0" smtClean="0">
                <a:solidFill>
                  <a:prstClr val="white"/>
                </a:solidFill>
                <a:latin typeface="Segoe UI Light"/>
                <a:ea typeface="Segoe UI" pitchFamily="34" charset="0"/>
                <a:cs typeface="Segoe UI" pitchFamily="34" charset="0"/>
              </a:rPr>
              <a:t>Overview</a:t>
            </a:r>
            <a:r>
              <a:rPr lang="en-US" sz="2800" dirty="0" smtClean="0">
                <a:solidFill>
                  <a:prstClr val="white"/>
                </a:solidFill>
                <a:latin typeface="Segoe UI Light"/>
                <a:ea typeface="Segoe UI" pitchFamily="34" charset="0"/>
                <a:cs typeface="Segoe UI" pitchFamily="34" charset="0"/>
              </a:rPr>
              <a:t>: Drones, UAVs, Copters</a:t>
            </a:r>
            <a:endParaRPr lang="en-US" sz="2745" dirty="0" smtClean="0">
              <a:solidFill>
                <a:prstClr val="white"/>
              </a:solidFill>
              <a:latin typeface="Segoe UI Ligh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115" y="1291504"/>
            <a:ext cx="3255270" cy="2377445"/>
          </a:xfrm>
          <a:prstGeom prst="rect">
            <a:avLst/>
          </a:prstGeom>
        </p:spPr>
      </p:pic>
    </p:spTree>
    <p:extLst>
      <p:ext uri="{BB962C8B-B14F-4D97-AF65-F5344CB8AC3E}">
        <p14:creationId xmlns:p14="http://schemas.microsoft.com/office/powerpoint/2010/main" val="3124332188"/>
      </p:ext>
    </p:extLst>
  </p:cSld>
  <p:clrMapOvr>
    <a:masterClrMapping/>
  </p:clrMapOvr>
  <p:transition spd="slow">
    <p:comb/>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“Jerga” for a Dummy</a:t>
            </a:r>
            <a:endParaRPr lang="en-US" dirty="0"/>
          </a:p>
        </p:txBody>
      </p:sp>
      <p:sp>
        <p:nvSpPr>
          <p:cNvPr id="32" name="Text Placeholder 31"/>
          <p:cNvSpPr>
            <a:spLocks noGrp="1"/>
          </p:cNvSpPr>
          <p:nvPr>
            <p:ph type="body" sz="quarter" idx="11"/>
          </p:nvPr>
        </p:nvSpPr>
        <p:spPr>
          <a:xfrm>
            <a:off x="359890" y="1452611"/>
            <a:ext cx="6530810" cy="5022914"/>
          </a:xfrm>
        </p:spPr>
        <p:txBody>
          <a:bodyPr/>
          <a:lstStyle/>
          <a:p>
            <a:r>
              <a:rPr lang="en-US" sz="2400" dirty="0" smtClean="0"/>
              <a:t>UA </a:t>
            </a:r>
            <a:r>
              <a:rPr lang="en-US" sz="2000" dirty="0" smtClean="0">
                <a:solidFill>
                  <a:prstClr val="white"/>
                </a:solidFill>
                <a:latin typeface="Segoe UI Light"/>
                <a:ea typeface="Segoe UI" pitchFamily="34" charset="0"/>
                <a:cs typeface="Segoe UI" pitchFamily="34" charset="0"/>
              </a:rPr>
              <a:t>Unmanaged </a:t>
            </a:r>
            <a:r>
              <a:rPr lang="en-US" sz="2000" dirty="0">
                <a:solidFill>
                  <a:prstClr val="white"/>
                </a:solidFill>
                <a:latin typeface="Segoe UI Light"/>
                <a:ea typeface="Segoe UI" pitchFamily="34" charset="0"/>
                <a:cs typeface="Segoe UI" pitchFamily="34" charset="0"/>
              </a:rPr>
              <a:t>Aerial Vehicle</a:t>
            </a:r>
          </a:p>
          <a:p>
            <a:r>
              <a:rPr lang="en-US" sz="2400" dirty="0" smtClean="0"/>
              <a:t>UAS </a:t>
            </a:r>
            <a:r>
              <a:rPr lang="en-US" sz="2000" dirty="0" smtClean="0">
                <a:solidFill>
                  <a:prstClr val="white"/>
                </a:solidFill>
                <a:latin typeface="Segoe UI Light"/>
                <a:ea typeface="Segoe UI" pitchFamily="34" charset="0"/>
                <a:cs typeface="Segoe UI" pitchFamily="34" charset="0"/>
              </a:rPr>
              <a:t>Unmanaged </a:t>
            </a:r>
            <a:r>
              <a:rPr lang="en-US" sz="2000" dirty="0">
                <a:solidFill>
                  <a:prstClr val="white"/>
                </a:solidFill>
                <a:latin typeface="Segoe UI Light"/>
                <a:ea typeface="Segoe UI" pitchFamily="34" charset="0"/>
                <a:cs typeface="Segoe UI" pitchFamily="34" charset="0"/>
              </a:rPr>
              <a:t>Aerial Systems</a:t>
            </a:r>
          </a:p>
          <a:p>
            <a:r>
              <a:rPr lang="en-US" sz="2400" dirty="0"/>
              <a:t>NAS </a:t>
            </a:r>
            <a:r>
              <a:rPr lang="en-US" sz="2000" dirty="0" smtClean="0">
                <a:solidFill>
                  <a:prstClr val="white"/>
                </a:solidFill>
                <a:latin typeface="Segoe UI Light"/>
                <a:ea typeface="Segoe UI" pitchFamily="34" charset="0"/>
                <a:cs typeface="Segoe UI" pitchFamily="34" charset="0"/>
              </a:rPr>
              <a:t>National </a:t>
            </a:r>
            <a:r>
              <a:rPr lang="en-US" sz="2000" dirty="0">
                <a:solidFill>
                  <a:prstClr val="white"/>
                </a:solidFill>
                <a:latin typeface="Segoe UI Light"/>
                <a:ea typeface="Segoe UI" pitchFamily="34" charset="0"/>
                <a:cs typeface="Segoe UI" pitchFamily="34" charset="0"/>
              </a:rPr>
              <a:t>Aeronautics Space </a:t>
            </a:r>
          </a:p>
          <a:p>
            <a:r>
              <a:rPr lang="en-US" sz="2400" dirty="0" smtClean="0"/>
              <a:t>NDVI </a:t>
            </a:r>
            <a:r>
              <a:rPr lang="en-US" sz="2000" dirty="0">
                <a:solidFill>
                  <a:prstClr val="white"/>
                </a:solidFill>
                <a:latin typeface="Segoe UI Light"/>
                <a:ea typeface="Segoe UI" pitchFamily="34" charset="0"/>
                <a:cs typeface="Segoe UI" pitchFamily="34" charset="0"/>
              </a:rPr>
              <a:t>Normalized Differential Vegetation </a:t>
            </a:r>
            <a:r>
              <a:rPr lang="en-US" sz="2000" dirty="0" smtClean="0">
                <a:solidFill>
                  <a:prstClr val="white"/>
                </a:solidFill>
                <a:latin typeface="Segoe UI Light"/>
                <a:ea typeface="Segoe UI" pitchFamily="34" charset="0"/>
                <a:cs typeface="Segoe UI" pitchFamily="34" charset="0"/>
              </a:rPr>
              <a:t>Index</a:t>
            </a:r>
          </a:p>
          <a:p>
            <a:r>
              <a:rPr lang="en-US" sz="2400" dirty="0"/>
              <a:t>APM </a:t>
            </a:r>
            <a:r>
              <a:rPr lang="en-US" sz="2000" dirty="0">
                <a:solidFill>
                  <a:prstClr val="white"/>
                </a:solidFill>
                <a:ea typeface="Segoe UI" pitchFamily="34" charset="0"/>
                <a:cs typeface="Segoe UI" pitchFamily="34" charset="0"/>
              </a:rPr>
              <a:t>autopilot platform</a:t>
            </a:r>
          </a:p>
          <a:p>
            <a:r>
              <a:rPr lang="en-US" sz="2400" dirty="0"/>
              <a:t>Ardupilot</a:t>
            </a:r>
            <a:r>
              <a:rPr lang="en-US" sz="2000" dirty="0"/>
              <a:t> </a:t>
            </a:r>
            <a:r>
              <a:rPr lang="en-US" sz="1800" dirty="0">
                <a:solidFill>
                  <a:prstClr val="white"/>
                </a:solidFill>
                <a:ea typeface="Segoe UI" pitchFamily="34" charset="0"/>
                <a:cs typeface="Segoe UI" pitchFamily="34" charset="0"/>
              </a:rPr>
              <a:t>APM </a:t>
            </a:r>
            <a:endParaRPr lang="en-US" sz="1800" dirty="0" smtClean="0">
              <a:solidFill>
                <a:prstClr val="white"/>
              </a:solidFill>
              <a:ea typeface="Segoe UI" pitchFamily="34" charset="0"/>
              <a:cs typeface="Segoe UI" pitchFamily="34" charset="0"/>
            </a:endParaRPr>
          </a:p>
          <a:p>
            <a:r>
              <a:rPr lang="en-US" sz="2400" dirty="0"/>
              <a:t>IOC= </a:t>
            </a:r>
            <a:r>
              <a:rPr lang="en-US" sz="1800" dirty="0">
                <a:solidFill>
                  <a:prstClr val="white"/>
                </a:solidFill>
                <a:ea typeface="Segoe UI" pitchFamily="34" charset="0"/>
                <a:cs typeface="Segoe UI" pitchFamily="34" charset="0"/>
              </a:rPr>
              <a:t>Intelligent Orientation Control </a:t>
            </a:r>
          </a:p>
          <a:p>
            <a:r>
              <a:rPr lang="en-US" sz="2400" dirty="0"/>
              <a:t>FPV = </a:t>
            </a:r>
            <a:r>
              <a:rPr lang="en-US" sz="1800" dirty="0">
                <a:solidFill>
                  <a:prstClr val="white"/>
                </a:solidFill>
                <a:ea typeface="Segoe UI" pitchFamily="34" charset="0"/>
                <a:cs typeface="Segoe UI" pitchFamily="34" charset="0"/>
              </a:rPr>
              <a:t>First Person View </a:t>
            </a:r>
          </a:p>
          <a:p>
            <a:r>
              <a:rPr lang="en-US" sz="2400" dirty="0" smtClean="0"/>
              <a:t>Antennas,  </a:t>
            </a:r>
            <a:r>
              <a:rPr lang="en-US" sz="2400" dirty="0"/>
              <a:t>Batteries…. </a:t>
            </a:r>
            <a:r>
              <a:rPr lang="en-US" sz="2400" dirty="0" smtClean="0"/>
              <a:t>[]</a:t>
            </a:r>
            <a:endParaRPr lang="en-US" sz="2000" dirty="0" smtClean="0">
              <a:solidFill>
                <a:prstClr val="white"/>
              </a:solidFill>
              <a:latin typeface="Segoe UI Light"/>
              <a:ea typeface="Segoe UI" pitchFamily="34" charset="0"/>
              <a:cs typeface="Segoe UI" pitchFamily="34" charset="0"/>
            </a:endParaRPr>
          </a:p>
        </p:txBody>
      </p:sp>
      <p:sp>
        <p:nvSpPr>
          <p:cNvPr id="3" name="Rectangle 2"/>
          <p:cNvSpPr/>
          <p:nvPr/>
        </p:nvSpPr>
        <p:spPr>
          <a:xfrm>
            <a:off x="7077075" y="1579692"/>
            <a:ext cx="6096000" cy="830997"/>
          </a:xfrm>
          <a:prstGeom prst="rect">
            <a:avLst/>
          </a:prstGeom>
        </p:spPr>
        <p:txBody>
          <a:bodyPr>
            <a:spAutoFit/>
          </a:bodyPr>
          <a:lstStyle/>
          <a:p>
            <a:endParaRPr lang="en-US" sz="2400" dirty="0" smtClean="0">
              <a:solidFill>
                <a:srgbClr val="3999C6"/>
              </a:solidFill>
              <a:latin typeface="+mj-lt"/>
            </a:endParaRPr>
          </a:p>
          <a:p>
            <a:endParaRPr lang="en-US" sz="2400" dirty="0" smtClean="0">
              <a:solidFill>
                <a:srgbClr val="3999C6"/>
              </a:solidFill>
              <a:latin typeface="+mj-lt"/>
            </a:endParaRPr>
          </a:p>
        </p:txBody>
      </p:sp>
    </p:spTree>
    <p:extLst>
      <p:ext uri="{BB962C8B-B14F-4D97-AF65-F5344CB8AC3E}">
        <p14:creationId xmlns:p14="http://schemas.microsoft.com/office/powerpoint/2010/main" val="3794663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pic>
        <p:nvPicPr>
          <p:cNvPr id="5" name="Picture 4" descr="https://scontent-mia1-1.xx.fbcdn.net/hphotos-xfa1/v/t1.0-9/11828622_10206245330144902_8570640108593648853_n.jpg?oh=8eac888d0e0896b2eb30275b73faf0da&amp;oe=563B3F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570" y="1119413"/>
            <a:ext cx="4679950" cy="35099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2774" y="3439732"/>
            <a:ext cx="4692704" cy="2639646"/>
          </a:xfrm>
          <a:prstGeom prst="rect">
            <a:avLst/>
          </a:prstGeom>
          <a:effectLst>
            <a:outerShdw blurRad="1257300" dist="50800" dir="5400000" sx="60000" sy="60000" algn="ctr" rotWithShape="0">
              <a:schemeClr val="bg2">
                <a:alpha val="0"/>
              </a:schemeClr>
            </a:outerShdw>
            <a:reflection stA="0" endPos="65000" dist="50800" dir="5400000" sy="-100000" algn="bl" rotWithShape="0"/>
          </a:effectLst>
        </p:spPr>
      </p:pic>
      <p:pic>
        <p:nvPicPr>
          <p:cNvPr id="7" name="Picture 6" descr="https://pbs.twimg.com/media/B-eVsanCMAAt8jq.jpg:lar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565" y="1601974"/>
            <a:ext cx="4097867" cy="2305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8027" y="4468552"/>
            <a:ext cx="3008704" cy="1702756"/>
          </a:xfrm>
          <a:prstGeom prst="rect">
            <a:avLst/>
          </a:prstGeom>
        </p:spPr>
      </p:pic>
      <p:pic>
        <p:nvPicPr>
          <p:cNvPr id="9" name="Picture 8" descr="https://pbs.twimg.com/media/B4w-qq7CIAEnFTC.jpg:lar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05893" y="993241"/>
            <a:ext cx="4028661" cy="22661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content-mia1-1.xx.fbcdn.net/hphotos-xpt1/v/t1.0-9/11698585_10206251512299452_5382998984243318181_n.jpg?oh=93d53aa6c0e0d0fd73aefbc1657af1ca&amp;oe=56433AE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1467" y="4007367"/>
            <a:ext cx="3639036" cy="272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48232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UAS components</a:t>
            </a:r>
            <a:endParaRPr lang="en-US" dirty="0"/>
          </a:p>
        </p:txBody>
      </p:sp>
      <p:sp>
        <p:nvSpPr>
          <p:cNvPr id="32" name="Text Placeholder 31"/>
          <p:cNvSpPr>
            <a:spLocks noGrp="1"/>
          </p:cNvSpPr>
          <p:nvPr>
            <p:ph type="body" sz="quarter" idx="11"/>
          </p:nvPr>
        </p:nvSpPr>
        <p:spPr>
          <a:xfrm>
            <a:off x="883009" y="1388453"/>
            <a:ext cx="6531843" cy="2539157"/>
          </a:xfrm>
        </p:spPr>
        <p:txBody>
          <a:bodyPr/>
          <a:lstStyle/>
          <a:p>
            <a:pPr marL="342900" indent="-342900">
              <a:buFont typeface="Arial" panose="020B0604020202020204" pitchFamily="34" charset="0"/>
              <a:buChar char="•"/>
            </a:pPr>
            <a:r>
              <a:rPr lang="en-US" sz="2400" dirty="0" smtClean="0"/>
              <a:t>Airframe </a:t>
            </a:r>
            <a:r>
              <a:rPr lang="en-US" sz="2400" dirty="0"/>
              <a:t>&amp; Structure (Motors, Propellers)</a:t>
            </a:r>
          </a:p>
          <a:p>
            <a:pPr marL="342900" indent="-342900">
              <a:buFont typeface="Arial" panose="020B0604020202020204" pitchFamily="34" charset="0"/>
              <a:buChar char="•"/>
            </a:pPr>
            <a:r>
              <a:rPr lang="en-US" sz="2400" dirty="0" smtClean="0"/>
              <a:t>Sensors</a:t>
            </a:r>
            <a:r>
              <a:rPr lang="en-US" sz="2400" dirty="0"/>
              <a:t>: </a:t>
            </a:r>
            <a:r>
              <a:rPr lang="es-ES" sz="2400" dirty="0"/>
              <a:t>Acelerometer, Giroscope, magnetómetro, Ultrasounds</a:t>
            </a:r>
            <a:endParaRPr lang="en-US" sz="2400" dirty="0"/>
          </a:p>
          <a:p>
            <a:pPr marL="342900" indent="-342900">
              <a:buFont typeface="Arial" panose="020B0604020202020204" pitchFamily="34" charset="0"/>
              <a:buChar char="•"/>
            </a:pPr>
            <a:r>
              <a:rPr lang="en-US" sz="2400" dirty="0"/>
              <a:t>Batteries</a:t>
            </a:r>
          </a:p>
          <a:p>
            <a:pPr marL="342900" indent="-342900">
              <a:buFont typeface="Arial" panose="020B0604020202020204" pitchFamily="34" charset="0"/>
              <a:buChar char="•"/>
            </a:pPr>
            <a:r>
              <a:rPr lang="en-US" sz="2400" dirty="0" smtClean="0"/>
              <a:t>Camera</a:t>
            </a:r>
          </a:p>
        </p:txBody>
      </p:sp>
      <p:sp>
        <p:nvSpPr>
          <p:cNvPr id="3" name="Rectangle 2"/>
          <p:cNvSpPr/>
          <p:nvPr/>
        </p:nvSpPr>
        <p:spPr>
          <a:xfrm>
            <a:off x="7077075" y="1579692"/>
            <a:ext cx="6096000" cy="830997"/>
          </a:xfrm>
          <a:prstGeom prst="rect">
            <a:avLst/>
          </a:prstGeom>
        </p:spPr>
        <p:txBody>
          <a:bodyPr>
            <a:spAutoFit/>
          </a:bodyPr>
          <a:lstStyle/>
          <a:p>
            <a:endParaRPr lang="en-US" sz="2400" dirty="0" smtClean="0">
              <a:solidFill>
                <a:srgbClr val="3999C6"/>
              </a:solidFill>
              <a:latin typeface="+mj-lt"/>
            </a:endParaRPr>
          </a:p>
          <a:p>
            <a:endParaRPr lang="en-US" sz="2400" dirty="0" smtClean="0">
              <a:solidFill>
                <a:srgbClr val="3999C6"/>
              </a:solidFill>
              <a:latin typeface="+mj-lt"/>
            </a:endParaRPr>
          </a:p>
        </p:txBody>
      </p:sp>
      <p:grpSp>
        <p:nvGrpSpPr>
          <p:cNvPr id="24" name="Group 23"/>
          <p:cNvGrpSpPr/>
          <p:nvPr/>
        </p:nvGrpSpPr>
        <p:grpSpPr>
          <a:xfrm>
            <a:off x="923436" y="1306536"/>
            <a:ext cx="11157600" cy="4882970"/>
            <a:chOff x="923436" y="1306536"/>
            <a:chExt cx="11157600" cy="4882970"/>
          </a:xfrm>
        </p:grpSpPr>
        <p:sp>
          <p:nvSpPr>
            <p:cNvPr id="17" name="Rectangle 16"/>
            <p:cNvSpPr/>
            <p:nvPr/>
          </p:nvSpPr>
          <p:spPr>
            <a:xfrm>
              <a:off x="923436" y="5727841"/>
              <a:ext cx="2422010" cy="461665"/>
            </a:xfrm>
            <a:prstGeom prst="rect">
              <a:avLst/>
            </a:prstGeom>
          </p:spPr>
          <p:txBody>
            <a:bodyPr wrap="none">
              <a:spAutoFit/>
            </a:bodyPr>
            <a:lstStyle/>
            <a:p>
              <a:pPr marL="342900" indent="-342900">
                <a:buFont typeface="Arial" panose="020B0604020202020204" pitchFamily="34" charset="0"/>
                <a:buChar char="•"/>
              </a:pPr>
              <a:r>
                <a:rPr lang="en-US" sz="2400" dirty="0" smtClean="0">
                  <a:solidFill>
                    <a:srgbClr val="3999C6"/>
                  </a:solidFill>
                  <a:latin typeface="+mj-lt"/>
                </a:rPr>
                <a:t>Cloud Services</a:t>
              </a:r>
              <a:endParaRPr lang="en-US" sz="2400" dirty="0">
                <a:solidFill>
                  <a:srgbClr val="3999C6"/>
                </a:solidFill>
                <a:latin typeface="+mj-lt"/>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318" y="1306536"/>
              <a:ext cx="1995718" cy="1343850"/>
            </a:xfrm>
            <a:prstGeom prst="rect">
              <a:avLst/>
            </a:prstGeom>
          </p:spPr>
        </p:pic>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850" y="3367147"/>
            <a:ext cx="2040319" cy="1064345"/>
          </a:xfrm>
          <a:prstGeom prst="rect">
            <a:avLst/>
          </a:prstGeom>
        </p:spPr>
      </p:pic>
      <p:grpSp>
        <p:nvGrpSpPr>
          <p:cNvPr id="22" name="Group 21"/>
          <p:cNvGrpSpPr/>
          <p:nvPr/>
        </p:nvGrpSpPr>
        <p:grpSpPr>
          <a:xfrm>
            <a:off x="981075" y="1426122"/>
            <a:ext cx="6959189" cy="3081542"/>
            <a:chOff x="981075" y="1426122"/>
            <a:chExt cx="6959189" cy="3081542"/>
          </a:xfrm>
        </p:grpSpPr>
        <p:sp>
          <p:nvSpPr>
            <p:cNvPr id="4" name="Rectangle 3"/>
            <p:cNvSpPr/>
            <p:nvPr/>
          </p:nvSpPr>
          <p:spPr>
            <a:xfrm>
              <a:off x="981075" y="4045999"/>
              <a:ext cx="6096000" cy="461665"/>
            </a:xfrm>
            <a:prstGeom prst="rect">
              <a:avLst/>
            </a:prstGeom>
          </p:spPr>
          <p:txBody>
            <a:bodyPr>
              <a:spAutoFit/>
            </a:bodyPr>
            <a:lstStyle/>
            <a:p>
              <a:pPr marL="342900" indent="-342900">
                <a:buFont typeface="Arial" panose="020B0604020202020204" pitchFamily="34" charset="0"/>
                <a:buChar char="•"/>
              </a:pPr>
              <a:r>
                <a:rPr lang="en-US" sz="2400" dirty="0" smtClean="0">
                  <a:solidFill>
                    <a:srgbClr val="3999C6"/>
                  </a:solidFill>
                  <a:latin typeface="+mj-lt"/>
                </a:rPr>
                <a:t>Communication Channel </a:t>
              </a:r>
              <a:endParaRPr lang="en-US" sz="2400" dirty="0">
                <a:solidFill>
                  <a:srgbClr val="3999C6"/>
                </a:solidFill>
                <a:latin typeface="+mj-lt"/>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2913" y="1426122"/>
              <a:ext cx="1347351" cy="1138135"/>
            </a:xfrm>
            <a:prstGeom prst="rect">
              <a:avLst/>
            </a:prstGeom>
          </p:spPr>
        </p:pic>
      </p:grpSp>
      <p:grpSp>
        <p:nvGrpSpPr>
          <p:cNvPr id="23" name="Group 22"/>
          <p:cNvGrpSpPr/>
          <p:nvPr/>
        </p:nvGrpSpPr>
        <p:grpSpPr>
          <a:xfrm>
            <a:off x="923436" y="4597683"/>
            <a:ext cx="10757045" cy="2260317"/>
            <a:chOff x="923436" y="4597683"/>
            <a:chExt cx="10757045" cy="2260317"/>
          </a:xfrm>
        </p:grpSpPr>
        <p:sp>
          <p:nvSpPr>
            <p:cNvPr id="13" name="Rectangle 12"/>
            <p:cNvSpPr/>
            <p:nvPr/>
          </p:nvSpPr>
          <p:spPr>
            <a:xfrm>
              <a:off x="923436" y="4637742"/>
              <a:ext cx="5173724" cy="830997"/>
            </a:xfrm>
            <a:prstGeom prst="rect">
              <a:avLst/>
            </a:prstGeom>
          </p:spPr>
          <p:txBody>
            <a:bodyPr wrap="none">
              <a:spAutoFit/>
            </a:bodyPr>
            <a:lstStyle/>
            <a:p>
              <a:pPr marL="342900" indent="-342900">
                <a:buFont typeface="Arial" panose="020B0604020202020204" pitchFamily="34" charset="0"/>
                <a:buChar char="•"/>
              </a:pPr>
              <a:r>
                <a:rPr lang="en-US" sz="2400" dirty="0">
                  <a:solidFill>
                    <a:srgbClr val="3999C6"/>
                  </a:solidFill>
                  <a:latin typeface="+mj-lt"/>
                </a:rPr>
                <a:t>Flight Control System (</a:t>
              </a:r>
              <a:r>
                <a:rPr lang="en-US" sz="2400" dirty="0" smtClean="0">
                  <a:solidFill>
                    <a:srgbClr val="3999C6"/>
                  </a:solidFill>
                  <a:latin typeface="+mj-lt"/>
                </a:rPr>
                <a:t>Ground Base </a:t>
              </a:r>
            </a:p>
            <a:p>
              <a:r>
                <a:rPr lang="en-US" sz="2400" dirty="0" smtClean="0">
                  <a:solidFill>
                    <a:srgbClr val="3999C6"/>
                  </a:solidFill>
                  <a:latin typeface="+mj-lt"/>
                </a:rPr>
                <a:t>+ </a:t>
              </a:r>
              <a:r>
                <a:rPr lang="en-US" sz="2400" dirty="0">
                  <a:solidFill>
                    <a:srgbClr val="3999C6"/>
                  </a:solidFill>
                  <a:latin typeface="+mj-lt"/>
                </a:rPr>
                <a:t>Operator) </a:t>
              </a: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02703" y="4597683"/>
              <a:ext cx="977778" cy="2260317"/>
            </a:xfrm>
            <a:prstGeom prst="rect">
              <a:avLst/>
            </a:prstGeom>
          </p:spPr>
        </p:pic>
      </p:grpSp>
      <p:grpSp>
        <p:nvGrpSpPr>
          <p:cNvPr id="28" name="Group 27"/>
          <p:cNvGrpSpPr/>
          <p:nvPr/>
        </p:nvGrpSpPr>
        <p:grpSpPr>
          <a:xfrm>
            <a:off x="7640600" y="2732550"/>
            <a:ext cx="3782337" cy="2413160"/>
            <a:chOff x="7640600" y="2732550"/>
            <a:chExt cx="3782337" cy="2413160"/>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422487">
              <a:off x="8125427" y="2247723"/>
              <a:ext cx="444444" cy="1414098"/>
            </a:xfrm>
            <a:prstGeom prst="rect">
              <a:avLst/>
            </a:prstGeom>
          </p:spPr>
        </p:pic>
        <p:grpSp>
          <p:nvGrpSpPr>
            <p:cNvPr id="25" name="Group 24"/>
            <p:cNvGrpSpPr/>
            <p:nvPr/>
          </p:nvGrpSpPr>
          <p:grpSpPr>
            <a:xfrm>
              <a:off x="9532267" y="4590161"/>
              <a:ext cx="1290952" cy="555549"/>
              <a:chOff x="9532267" y="4590161"/>
              <a:chExt cx="1290952" cy="555549"/>
            </a:xfrm>
          </p:grpSpPr>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930765">
                <a:off x="10047947" y="4370437"/>
                <a:ext cx="444444" cy="1106101"/>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691541">
                <a:off x="9863096" y="4259332"/>
                <a:ext cx="444444" cy="1106101"/>
              </a:xfrm>
              <a:prstGeom prst="rect">
                <a:avLst/>
              </a:prstGeom>
            </p:spPr>
          </p:pic>
        </p:grpSp>
        <p:grpSp>
          <p:nvGrpSpPr>
            <p:cNvPr id="33" name="Group 32"/>
            <p:cNvGrpSpPr/>
            <p:nvPr/>
          </p:nvGrpSpPr>
          <p:grpSpPr>
            <a:xfrm rot="3789701">
              <a:off x="10383154" y="3429485"/>
              <a:ext cx="1522817" cy="556749"/>
              <a:chOff x="9521499" y="4639016"/>
              <a:chExt cx="1522817" cy="556749"/>
            </a:xfrm>
          </p:grpSpPr>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930765">
                <a:off x="10152829" y="4304277"/>
                <a:ext cx="444444" cy="1338531"/>
              </a:xfrm>
              <a:prstGeom prst="rect">
                <a:avLst/>
              </a:prstGeom>
            </p:spPr>
          </p:pic>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691541">
                <a:off x="9968543" y="4191972"/>
                <a:ext cx="444444" cy="1338531"/>
              </a:xfrm>
              <a:prstGeom prst="rect">
                <a:avLst/>
              </a:prstGeom>
            </p:spPr>
          </p:pic>
        </p:grpSp>
      </p:grpSp>
    </p:spTree>
    <p:extLst>
      <p:ext uri="{BB962C8B-B14F-4D97-AF65-F5344CB8AC3E}">
        <p14:creationId xmlns:p14="http://schemas.microsoft.com/office/powerpoint/2010/main" val="316009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Unlimited Applications</a:t>
            </a:r>
            <a:endParaRPr lang="en-US" dirty="0"/>
          </a:p>
        </p:txBody>
      </p:sp>
      <p:sp>
        <p:nvSpPr>
          <p:cNvPr id="32" name="Text Placeholder 31"/>
          <p:cNvSpPr>
            <a:spLocks noGrp="1"/>
          </p:cNvSpPr>
          <p:nvPr>
            <p:ph type="body" sz="quarter" idx="11"/>
          </p:nvPr>
        </p:nvSpPr>
        <p:spPr>
          <a:xfrm>
            <a:off x="336689" y="1384977"/>
            <a:ext cx="6530810" cy="4761303"/>
          </a:xfrm>
        </p:spPr>
        <p:txBody>
          <a:bodyPr/>
          <a:lstStyle/>
          <a:p>
            <a:pPr marL="215900" indent="-215900">
              <a:buFontTx/>
              <a:buChar char="•"/>
            </a:pPr>
            <a:r>
              <a:rPr lang="en-US" altLang="en-US" sz="2400" dirty="0"/>
              <a:t>Military/Security</a:t>
            </a:r>
          </a:p>
          <a:p>
            <a:pPr marL="541338" lvl="1" indent="-217488">
              <a:buFont typeface="Arial" panose="020B0604020202020204" pitchFamily="34" charset="0"/>
              <a:buChar char="–"/>
            </a:pPr>
            <a:r>
              <a:rPr lang="en-US" altLang="en-US" sz="2000" dirty="0"/>
              <a:t>Defense</a:t>
            </a:r>
          </a:p>
          <a:p>
            <a:pPr marL="215900" indent="-215900">
              <a:buFontTx/>
              <a:buChar char="•"/>
            </a:pPr>
            <a:r>
              <a:rPr lang="en-US" altLang="en-US" sz="2400" dirty="0"/>
              <a:t>Civil</a:t>
            </a:r>
          </a:p>
          <a:p>
            <a:pPr marL="541338" lvl="1" indent="-217488">
              <a:spcBef>
                <a:spcPct val="0"/>
              </a:spcBef>
              <a:buFont typeface="Arial" panose="020B0604020202020204" pitchFamily="34" charset="0"/>
              <a:buChar char="–"/>
            </a:pPr>
            <a:r>
              <a:rPr lang="en-US" altLang="en-US" sz="2000" dirty="0"/>
              <a:t>Defense</a:t>
            </a:r>
          </a:p>
          <a:p>
            <a:pPr marL="541338" lvl="1" indent="-217488">
              <a:spcBef>
                <a:spcPct val="0"/>
              </a:spcBef>
              <a:buFont typeface="Arial" panose="020B0604020202020204" pitchFamily="34" charset="0"/>
              <a:buChar char="–"/>
            </a:pPr>
            <a:r>
              <a:rPr lang="en-US" altLang="en-US" sz="2000" dirty="0"/>
              <a:t>Natural Disasters</a:t>
            </a:r>
          </a:p>
          <a:p>
            <a:pPr marL="541338" lvl="1" indent="-217488">
              <a:spcBef>
                <a:spcPct val="0"/>
              </a:spcBef>
              <a:buFont typeface="Arial" panose="020B0604020202020204" pitchFamily="34" charset="0"/>
              <a:buChar char="–"/>
            </a:pPr>
            <a:r>
              <a:rPr lang="en-US" altLang="en-US" sz="2000" dirty="0"/>
              <a:t>Humanitarian Relief</a:t>
            </a:r>
          </a:p>
          <a:p>
            <a:pPr marL="215900" indent="-215900">
              <a:buFontTx/>
              <a:buChar char="•"/>
            </a:pPr>
            <a:r>
              <a:rPr lang="en-US" altLang="en-US" sz="2400" dirty="0"/>
              <a:t>Science</a:t>
            </a:r>
          </a:p>
          <a:p>
            <a:pPr marL="541338" lvl="1" indent="-217488">
              <a:spcBef>
                <a:spcPct val="0"/>
              </a:spcBef>
              <a:buFont typeface="Arial" panose="020B0604020202020204" pitchFamily="34" charset="0"/>
              <a:buChar char="–"/>
            </a:pPr>
            <a:r>
              <a:rPr lang="en-US" altLang="en-US" sz="2000" dirty="0"/>
              <a:t>Environment</a:t>
            </a:r>
          </a:p>
          <a:p>
            <a:pPr marL="541338" lvl="1" indent="-217488">
              <a:spcBef>
                <a:spcPct val="0"/>
              </a:spcBef>
              <a:buFont typeface="Arial" panose="020B0604020202020204" pitchFamily="34" charset="0"/>
              <a:buChar char="–"/>
            </a:pPr>
            <a:r>
              <a:rPr lang="en-US" altLang="en-US" sz="2000" dirty="0"/>
              <a:t>Weather &amp; Storm Tracking</a:t>
            </a:r>
          </a:p>
          <a:p>
            <a:pPr marL="215900" indent="-215900">
              <a:buFontTx/>
              <a:buChar char="•"/>
            </a:pPr>
            <a:r>
              <a:rPr lang="en-US" altLang="en-US" sz="2400" dirty="0"/>
              <a:t>Commercial</a:t>
            </a:r>
          </a:p>
          <a:p>
            <a:pPr marL="541338" lvl="1" indent="-217488">
              <a:spcBef>
                <a:spcPct val="0"/>
              </a:spcBef>
              <a:buFont typeface="Arial" panose="020B0604020202020204" pitchFamily="34" charset="0"/>
              <a:buChar char="–"/>
            </a:pPr>
            <a:r>
              <a:rPr lang="en-US" altLang="en-US" sz="2000" dirty="0"/>
              <a:t>Wireless Communications</a:t>
            </a:r>
          </a:p>
          <a:p>
            <a:pPr marL="541338" lvl="1" indent="-217488">
              <a:spcBef>
                <a:spcPct val="0"/>
              </a:spcBef>
              <a:buFont typeface="Arial" panose="020B0604020202020204" pitchFamily="34" charset="0"/>
              <a:buChar char="–"/>
            </a:pPr>
            <a:r>
              <a:rPr lang="en-US" altLang="en-US" sz="2000" dirty="0"/>
              <a:t>Precision Agriculture</a:t>
            </a:r>
          </a:p>
          <a:p>
            <a:pPr marL="541338" lvl="1" indent="-217488">
              <a:spcBef>
                <a:spcPct val="0"/>
              </a:spcBef>
              <a:buFont typeface="Arial" panose="020B0604020202020204" pitchFamily="34" charset="0"/>
              <a:buChar char="–"/>
            </a:pPr>
            <a:r>
              <a:rPr lang="en-US" altLang="en-US" sz="2000" dirty="0"/>
              <a:t>Cargo </a:t>
            </a:r>
            <a:r>
              <a:rPr lang="en-US" altLang="en-US" sz="2000" dirty="0" smtClean="0"/>
              <a:t>Transport</a:t>
            </a:r>
            <a:endParaRPr lang="en-US" altLang="en-US" sz="2000" dirty="0"/>
          </a:p>
        </p:txBody>
      </p:sp>
      <p:cxnSp>
        <p:nvCxnSpPr>
          <p:cNvPr id="7" name="Straight Connector 6"/>
          <p:cNvCxnSpPr/>
          <p:nvPr/>
        </p:nvCxnSpPr>
        <p:spPr>
          <a:xfrm>
            <a:off x="7427532" y="2818331"/>
            <a:ext cx="920456" cy="684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9594552" y="4565147"/>
            <a:ext cx="662452" cy="887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1036687" y="3587396"/>
            <a:ext cx="18167" cy="1301787"/>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242560" y="1647042"/>
            <a:ext cx="6096000" cy="2336024"/>
          </a:xfrm>
          <a:prstGeom prst="rect">
            <a:avLst/>
          </a:prstGeom>
        </p:spPr>
        <p:txBody>
          <a:bodyPr>
            <a:spAutoFit/>
          </a:bodyPr>
          <a:lstStyle/>
          <a:p>
            <a:pPr marL="215900" indent="-215900" defTabSz="914192">
              <a:lnSpc>
                <a:spcPct val="90000"/>
              </a:lnSpc>
              <a:spcBef>
                <a:spcPts val="1800"/>
              </a:spcBef>
              <a:buSzPct val="90000"/>
              <a:buFontTx/>
              <a:buChar char="•"/>
            </a:pPr>
            <a:r>
              <a:rPr lang="en-US" altLang="en-US" sz="2400" dirty="0">
                <a:solidFill>
                  <a:srgbClr val="3999C6"/>
                </a:solidFill>
                <a:latin typeface="+mj-lt"/>
              </a:rPr>
              <a:t>Gaming</a:t>
            </a:r>
          </a:p>
          <a:p>
            <a:pPr marL="541338" lvl="1" indent="-217488" defTabSz="914192">
              <a:lnSpc>
                <a:spcPct val="90000"/>
              </a:lnSpc>
              <a:spcBef>
                <a:spcPct val="0"/>
              </a:spcBef>
              <a:buSzPct val="90000"/>
              <a:buFont typeface="Arial" panose="020B0604020202020204" pitchFamily="34" charset="0"/>
              <a:buChar char="–"/>
            </a:pPr>
            <a:r>
              <a:rPr lang="en-US" altLang="en-US" sz="2000" dirty="0" smtClean="0">
                <a:gradFill>
                  <a:gsLst>
                    <a:gs pos="1250">
                      <a:schemeClr val="tx1"/>
                    </a:gs>
                    <a:gs pos="100000">
                      <a:schemeClr val="tx1"/>
                    </a:gs>
                  </a:gsLst>
                  <a:lin ang="5400000" scaled="0"/>
                </a:gradFill>
              </a:rPr>
              <a:t>AI </a:t>
            </a:r>
            <a:endParaRPr lang="en-US" altLang="en-US" sz="2000" dirty="0">
              <a:gradFill>
                <a:gsLst>
                  <a:gs pos="1250">
                    <a:schemeClr val="tx1"/>
                  </a:gs>
                  <a:gs pos="100000">
                    <a:schemeClr val="tx1"/>
                  </a:gs>
                </a:gsLst>
                <a:lin ang="5400000" scaled="0"/>
              </a:gradFill>
            </a:endParaRPr>
          </a:p>
          <a:p>
            <a:pPr marL="541338" lvl="1" indent="-217488" defTabSz="914192">
              <a:lnSpc>
                <a:spcPct val="90000"/>
              </a:lnSpc>
              <a:spcBef>
                <a:spcPct val="0"/>
              </a:spcBef>
              <a:buSzPct val="90000"/>
              <a:buFont typeface="Arial" panose="020B0604020202020204" pitchFamily="34" charset="0"/>
              <a:buChar char="–"/>
            </a:pPr>
            <a:r>
              <a:rPr lang="en-US" altLang="en-US" sz="2000" dirty="0" smtClean="0">
                <a:gradFill>
                  <a:gsLst>
                    <a:gs pos="1250">
                      <a:schemeClr val="tx1"/>
                    </a:gs>
                    <a:gs pos="100000">
                      <a:schemeClr val="tx1"/>
                    </a:gs>
                  </a:gsLst>
                  <a:lin ang="5400000" scaled="0"/>
                </a:gradFill>
              </a:rPr>
              <a:t>VR</a:t>
            </a:r>
            <a:endParaRPr lang="en-US" altLang="en-US" sz="2000" dirty="0">
              <a:gradFill>
                <a:gsLst>
                  <a:gs pos="1250">
                    <a:schemeClr val="tx1"/>
                  </a:gs>
                  <a:gs pos="100000">
                    <a:schemeClr val="tx1"/>
                  </a:gs>
                </a:gsLst>
                <a:lin ang="5400000" scaled="0"/>
              </a:gradFill>
            </a:endParaRPr>
          </a:p>
          <a:p>
            <a:pPr marL="215900" indent="-215900">
              <a:buFontTx/>
              <a:buChar char="•"/>
            </a:pPr>
            <a:endParaRPr lang="en-US" altLang="en-US" sz="2400" dirty="0"/>
          </a:p>
          <a:p>
            <a:pPr marL="215900" indent="-215900" defTabSz="914192">
              <a:lnSpc>
                <a:spcPct val="90000"/>
              </a:lnSpc>
              <a:spcBef>
                <a:spcPts val="1800"/>
              </a:spcBef>
              <a:buSzPct val="90000"/>
              <a:buFontTx/>
              <a:buChar char="•"/>
            </a:pPr>
            <a:r>
              <a:rPr lang="en-US" altLang="en-US" sz="2400" dirty="0">
                <a:solidFill>
                  <a:srgbClr val="3999C6"/>
                </a:solidFill>
                <a:latin typeface="+mj-lt"/>
              </a:rPr>
              <a:t>Events </a:t>
            </a:r>
          </a:p>
          <a:p>
            <a:pPr marL="215900" indent="-215900">
              <a:buFontTx/>
              <a:buChar char="•"/>
            </a:pPr>
            <a:endParaRPr lang="en-US" alt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930" y="2012028"/>
            <a:ext cx="2944862" cy="2782760"/>
          </a:xfrm>
          <a:prstGeom prst="rect">
            <a:avLst/>
          </a:prstGeom>
        </p:spPr>
      </p:pic>
    </p:spTree>
    <p:extLst>
      <p:ext uri="{BB962C8B-B14F-4D97-AF65-F5344CB8AC3E}">
        <p14:creationId xmlns:p14="http://schemas.microsoft.com/office/powerpoint/2010/main" val="386674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Drone’s Market - Players</a:t>
            </a:r>
            <a:endParaRPr lang="en-US" dirty="0"/>
          </a:p>
        </p:txBody>
      </p:sp>
      <p:sp>
        <p:nvSpPr>
          <p:cNvPr id="11" name="Rectangle 10"/>
          <p:cNvSpPr/>
          <p:nvPr/>
        </p:nvSpPr>
        <p:spPr>
          <a:xfrm>
            <a:off x="0" y="1688158"/>
            <a:ext cx="12192000" cy="2258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D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091" y="2375812"/>
            <a:ext cx="12954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3DR | Drone &amp; UAV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734" y="2454705"/>
            <a:ext cx="1444165" cy="5661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1066800" y="2307533"/>
            <a:ext cx="2697480" cy="860458"/>
          </a:xfrm>
          <a:prstGeom prst="rect">
            <a:avLst/>
          </a:prstGeom>
        </p:spPr>
      </p:pic>
    </p:spTree>
    <p:extLst>
      <p:ext uri="{BB962C8B-B14F-4D97-AF65-F5344CB8AC3E}">
        <p14:creationId xmlns:p14="http://schemas.microsoft.com/office/powerpoint/2010/main" val="1295022385"/>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harat Blue">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harat Blue" id="{72F86F6C-BDEE-4280-AB9C-0F49A7DD1200}" vid="{70C028E8-A113-46EC-BCA0-FD502BBD361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19668</TotalTime>
  <Words>2300</Words>
  <Application>Microsoft Office PowerPoint</Application>
  <PresentationFormat>Widescreen</PresentationFormat>
  <Paragraphs>403</Paragraphs>
  <Slides>28</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Arial</vt:lpstr>
      <vt:lpstr>Arial Narrow</vt:lpstr>
      <vt:lpstr>Calibri</vt:lpstr>
      <vt:lpstr>Calibri Light</vt:lpstr>
      <vt:lpstr>Consolas</vt:lpstr>
      <vt:lpstr>Copenhagen Light</vt:lpstr>
      <vt:lpstr>Segoe UI</vt:lpstr>
      <vt:lpstr>Segoe UI Light</vt:lpstr>
      <vt:lpstr>Segoe UI Semibold</vt:lpstr>
      <vt:lpstr>Webdings</vt:lpstr>
      <vt:lpstr>Wingdings</vt:lpstr>
      <vt:lpstr>Office Theme</vt:lpstr>
      <vt:lpstr>Bharat Blue</vt:lpstr>
      <vt:lpstr>“The trouble with the future is that it usually arrives before we’re ready for it.”  Arnold H. Glasow</vt:lpstr>
      <vt:lpstr>PowerPoint Presentation</vt:lpstr>
      <vt:lpstr>PowerPoint Presentation</vt:lpstr>
      <vt:lpstr>   Take Off </vt:lpstr>
      <vt:lpstr>“Jerga” for a Dummy</vt:lpstr>
      <vt:lpstr>Classification</vt:lpstr>
      <vt:lpstr>UAS components</vt:lpstr>
      <vt:lpstr>Unlimited Applications</vt:lpstr>
      <vt:lpstr>Drone’s Market - Players</vt:lpstr>
      <vt:lpstr>   Calibrate</vt:lpstr>
      <vt:lpstr>Objects &amp; Sensors  </vt:lpstr>
      <vt:lpstr>Flip!</vt:lpstr>
      <vt:lpstr>   Hover</vt:lpstr>
      <vt:lpstr>Microsoft Azure IoT Suite</vt:lpstr>
      <vt:lpstr>Flip!</vt:lpstr>
      <vt:lpstr>Microsoft Azure IoT Suite </vt:lpstr>
      <vt:lpstr>Drones Remote Monitoring</vt:lpstr>
      <vt:lpstr>Flip!</vt:lpstr>
      <vt:lpstr>   Landing</vt:lpstr>
      <vt:lpstr>   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Marketplace</dc:title>
  <dc:creator>Guadalupe Casuso</dc:creator>
  <cp:lastModifiedBy>Guadalupe Casuso</cp:lastModifiedBy>
  <cp:revision>196</cp:revision>
  <dcterms:created xsi:type="dcterms:W3CDTF">2015-07-28T02:00:48Z</dcterms:created>
  <dcterms:modified xsi:type="dcterms:W3CDTF">2015-10-30T12:14:28Z</dcterms:modified>
</cp:coreProperties>
</file>